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F18F-8403-4EE8-8DFA-406DCC5667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08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A47C5-9541-4F52-A3F6-CE6E01DCD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54718-2B2D-4CE8-996E-001790C5A8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7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01FC-4131-41B6-8077-2687E5531C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FB3C-037C-41D3-BE0D-A70DAD5B6F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06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B8C7-4473-45F9-B681-985A44C25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8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A335-A135-4D82-8DCD-2709423874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88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6B23-4288-4C43-A8C1-1EC5FD485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0E86-F1C4-4F02-8797-5F0CECDE9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56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BC51-2FDE-421F-923E-AEEEA407B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6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EC79-F73C-40DE-961B-F6A0571B1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05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štýly predlohy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Tretia úroveň</a:t>
            </a:r>
          </a:p>
          <a:p>
            <a:pPr lvl="3"/>
            <a:r>
              <a:rPr lang="cs-CZ" altLang="sk-SK" smtClean="0"/>
              <a:t>Štvrtá úroveň</a:t>
            </a:r>
          </a:p>
          <a:p>
            <a:pPr lvl="4"/>
            <a:r>
              <a:rPr lang="cs-CZ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067BD3-A705-4045-8D08-AB55A970A7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168433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sk-SK" altLang="sk-SK" sz="3600" dirty="0" smtClean="0"/>
              <a:t>Š</a:t>
            </a:r>
            <a:r>
              <a:rPr lang="sk-SK" altLang="sk-SK" sz="3600" dirty="0" smtClean="0">
                <a:latin typeface="Tahoma" pitchFamily="34" charset="0"/>
              </a:rPr>
              <a:t>tatistická </a:t>
            </a:r>
            <a:r>
              <a:rPr lang="en-US" altLang="sk-SK" sz="3600" dirty="0" err="1" smtClean="0">
                <a:latin typeface="Tahoma" pitchFamily="34" charset="0"/>
              </a:rPr>
              <a:t>regul</a:t>
            </a:r>
            <a:r>
              <a:rPr lang="sk-SK" altLang="sk-SK" sz="3600" dirty="0" err="1" smtClean="0">
                <a:latin typeface="Tahoma" pitchFamily="34" charset="0"/>
              </a:rPr>
              <a:t>ácia</a:t>
            </a:r>
            <a:r>
              <a:rPr lang="sk-SK" altLang="sk-SK" sz="3600" dirty="0" smtClean="0">
                <a:latin typeface="Tahoma" pitchFamily="34" charset="0"/>
              </a:rPr>
              <a:t> meracieho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altLang="sk-SK" sz="3600" dirty="0" smtClean="0">
                <a:latin typeface="Tahoma" pitchFamily="34" charset="0"/>
              </a:rPr>
              <a:t>procesu</a:t>
            </a:r>
            <a:endParaRPr lang="cs-CZ" altLang="sk-SK" sz="3600" dirty="0" smtClean="0">
              <a:latin typeface="Tahoma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259632" y="98072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sk-SK" dirty="0" err="1"/>
              <a:t>Predn</a:t>
            </a:r>
            <a:r>
              <a:rPr lang="sk-SK" altLang="sk-SK" dirty="0" err="1"/>
              <a:t>áška</a:t>
            </a:r>
            <a:r>
              <a:rPr lang="sk-SK" altLang="sk-SK"/>
              <a:t> </a:t>
            </a:r>
            <a:r>
              <a:rPr lang="sk-SK" altLang="sk-SK" smtClean="0"/>
              <a:t>č.12</a:t>
            </a:r>
            <a:r>
              <a:rPr lang="cs-CZ" altLang="sk-SK" dirty="0"/>
              <a:t/>
            </a:r>
            <a:br>
              <a:rPr lang="cs-CZ" altLang="sk-SK" dirty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Spôsobilosť procesu</a:t>
            </a:r>
          </a:p>
          <a:p>
            <a:pPr algn="ctr"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35843" name="Picture 3" descr="kvalita_procesu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777162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518525" cy="59658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sk-SK" sz="2000" smtClean="0">
                <a:latin typeface="Tahoma" pitchFamily="34" charset="0"/>
              </a:rPr>
              <a:t>Určenie indexov spôsobilosti procesu</a:t>
            </a:r>
          </a:p>
          <a:p>
            <a:pPr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Index spôsobilosti procesu Cp ,            </a:t>
            </a:r>
            <a:r>
              <a:rPr lang="cs-CZ" altLang="sk-SK" sz="1800" smtClean="0">
                <a:solidFill>
                  <a:srgbClr val="4E667C"/>
                </a:solidFill>
              </a:rPr>
              <a:t>Index bezpečnosti procesu Cpk</a:t>
            </a:r>
          </a:p>
          <a:p>
            <a:pPr>
              <a:buFontTx/>
              <a:buNone/>
            </a:pPr>
            <a:endParaRPr lang="sk-SK" altLang="sk-SK" sz="1800" smtClean="0">
              <a:solidFill>
                <a:srgbClr val="4E667C"/>
              </a:solidFill>
            </a:endParaRPr>
          </a:p>
          <a:p>
            <a:pPr>
              <a:buFontTx/>
              <a:buNone/>
            </a:pPr>
            <a:endParaRPr lang="sk-SK" altLang="sk-SK" sz="1800" smtClean="0">
              <a:solidFill>
                <a:srgbClr val="4E667C"/>
              </a:solidFill>
            </a:endParaRPr>
          </a:p>
          <a:p>
            <a:pPr>
              <a:buFontTx/>
              <a:buNone/>
            </a:pPr>
            <a:endParaRPr lang="sk-SK" altLang="sk-SK" sz="1800" smtClean="0">
              <a:solidFill>
                <a:srgbClr val="4E667C"/>
              </a:solidFill>
            </a:endParaRPr>
          </a:p>
          <a:p>
            <a:pPr>
              <a:buFontTx/>
              <a:buNone/>
            </a:pPr>
            <a:endParaRPr lang="sk-SK" altLang="sk-SK" sz="1800" smtClean="0">
              <a:solidFill>
                <a:srgbClr val="4E667C"/>
              </a:solidFill>
            </a:endParaRPr>
          </a:p>
          <a:p>
            <a:pPr>
              <a:buFontTx/>
              <a:buNone/>
            </a:pPr>
            <a:r>
              <a:rPr lang="sk-SK" altLang="sk-SK" sz="1800" smtClean="0">
                <a:solidFill>
                  <a:srgbClr val="4E667C"/>
                </a:solidFill>
                <a:latin typeface="Tahoma" pitchFamily="34" charset="0"/>
              </a:rPr>
              <a:t>Index spôsobilosti stroja Cpm</a:t>
            </a:r>
          </a:p>
          <a:p>
            <a:pPr>
              <a:buFontTx/>
              <a:buNone/>
            </a:pPr>
            <a:endParaRPr lang="sk-SK" altLang="sk-SK" sz="1800" smtClean="0">
              <a:solidFill>
                <a:srgbClr val="4E667C"/>
              </a:solidFill>
            </a:endParaRPr>
          </a:p>
          <a:p>
            <a:pPr>
              <a:buFontTx/>
              <a:buNone/>
            </a:pPr>
            <a:endParaRPr lang="cs-CZ" altLang="sk-SK" sz="1800" smtClean="0">
              <a:solidFill>
                <a:srgbClr val="4E667C"/>
              </a:solidFill>
            </a:endParaRPr>
          </a:p>
          <a:p>
            <a:pPr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</p:txBody>
      </p:sp>
      <p:pic>
        <p:nvPicPr>
          <p:cNvPr id="36867" name="Picture 7" descr="Cp = (USL - LSL)/6*si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016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Cpk = MIN[(USL-mu)/(3*sigma), (mu-LSL)/(3*sigma)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3384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1" descr="Cpm = (USL-LSL)/{6*SQRT(s**2 + (mu-T)**2)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280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6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/>
          <a:stretch>
            <a:fillRect/>
          </a:stretch>
        </p:blipFill>
        <p:spPr bwMode="auto">
          <a:xfrm>
            <a:off x="3348038" y="2565400"/>
            <a:ext cx="54356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476250"/>
            <a:ext cx="1666875" cy="504825"/>
          </a:xfrm>
        </p:spPr>
        <p:txBody>
          <a:bodyPr/>
          <a:lstStyle/>
          <a:p>
            <a:r>
              <a:rPr lang="sk-SK" altLang="sk-SK" sz="2000" smtClean="0">
                <a:latin typeface="Tahoma" pitchFamily="34" charset="0"/>
              </a:rPr>
              <a:t>Pictogram</a:t>
            </a:r>
            <a:endParaRPr lang="cs-CZ" altLang="sk-SK" sz="2000" smtClean="0">
              <a:latin typeface="Tahoma" pitchFamily="34" charset="0"/>
            </a:endParaRP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7024688" cy="3973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000" smtClean="0">
                <a:latin typeface="Tahoma" pitchFamily="34" charset="0"/>
              </a:rPr>
              <a:t>Bodový diagram</a:t>
            </a:r>
            <a:endParaRPr lang="cs-CZ" altLang="sk-SK" sz="2000" smtClean="0">
              <a:latin typeface="Tahoma" pitchFamily="34" charset="0"/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163" y="1600200"/>
            <a:ext cx="6797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000" smtClean="0">
                <a:latin typeface="Tahoma" pitchFamily="34" charset="0"/>
              </a:rPr>
              <a:t>Diagram presnosti</a:t>
            </a:r>
            <a:endParaRPr lang="cs-CZ" altLang="sk-SK" sz="2000" smtClean="0">
              <a:latin typeface="Tahoma" pitchFamily="34" charset="0"/>
            </a:endParaRP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1600200"/>
            <a:ext cx="68818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000" smtClean="0">
                <a:latin typeface="Tahoma" pitchFamily="34" charset="0"/>
              </a:rPr>
              <a:t>Multi – Vari diagram</a:t>
            </a:r>
            <a:endParaRPr lang="cs-CZ" altLang="sk-SK" sz="2000" smtClean="0">
              <a:latin typeface="Tahoma" pitchFamily="34" charset="0"/>
            </a:endParaRP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67659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12875"/>
            <a:ext cx="5976937" cy="4029075"/>
          </a:xfrm>
          <a:noFill/>
        </p:spPr>
      </p:pic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000" smtClean="0">
                <a:latin typeface="Tahoma" pitchFamily="34" charset="0"/>
              </a:rPr>
              <a:t>Riadenie a spôsobilosť procesov</a:t>
            </a:r>
            <a:endParaRPr lang="cs-CZ" altLang="sk-SK" sz="20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507412" cy="5937250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Namerané údaje procesu sa v ďalšej etape spracovávajú do súhrnnej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formy, tzv.</a:t>
            </a:r>
            <a:endParaRPr lang="en-US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štatistických charakteristík. Tie vyjadrujú vlastnosti celého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štatistického súboru,</a:t>
            </a:r>
            <a:endParaRPr lang="en-US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alebo jeho niektorých častí a spracovávajú sa do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štatistických tabuliek alebo</a:t>
            </a:r>
            <a:endParaRPr lang="en-US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grafov. Po tejto etape nasleduje rozbor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výsledkov (analýza), ktorého cieľom je</a:t>
            </a:r>
            <a:endParaRPr lang="en-US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získať hlbšie súvislosti a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vzťahy skúmaného procesu.</a:t>
            </a: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Jednou zo štatistických analýz je štatistická regulácia meracieho procesu.</a:t>
            </a: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Pod </a:t>
            </a:r>
            <a:r>
              <a:rPr lang="cs-CZ" altLang="sk-SK" sz="1800" b="1" smtClean="0">
                <a:latin typeface="Tahoma" pitchFamily="34" charset="0"/>
              </a:rPr>
              <a:t>štatistickou reguláciou meracieho procesu sa rozumie udržanie</a:t>
            </a:r>
            <a:endParaRPr lang="en-US" altLang="sk-SK" sz="1800" b="1" smtClean="0"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b="1" smtClean="0">
                <a:latin typeface="Tahoma" pitchFamily="34" charset="0"/>
              </a:rPr>
              <a:t>procesu v štatisticky zvládnutom stave na príslušnej špecifikovanej</a:t>
            </a:r>
            <a:endParaRPr lang="en-US" altLang="sk-SK" sz="1800" b="1" smtClean="0"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b="1" smtClean="0">
                <a:latin typeface="Tahoma" pitchFamily="34" charset="0"/>
              </a:rPr>
              <a:t>úrovni.</a:t>
            </a:r>
            <a:endParaRPr lang="en-US" altLang="sk-SK" sz="1800" b="1" smtClean="0"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Ide teda o rýchle zistenie vybočení, presahujúcich hranice dovolených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odchýlok,</a:t>
            </a:r>
            <a:endParaRPr lang="en-US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ich analýzu a včasnú korekciu nápravnými opatreniami.</a:t>
            </a:r>
          </a:p>
          <a:p>
            <a:pPr marL="609600" indent="-609600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Štatistická regulácia meracieho procesu má tri etapy: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prípravnú,</a:t>
            </a:r>
            <a:r>
              <a:rPr lang="en-US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sk-SK" altLang="sk-SK" sz="1800" smtClean="0">
                <a:solidFill>
                  <a:srgbClr val="4E667C"/>
                </a:solidFill>
                <a:latin typeface="Tahoma" pitchFamily="34" charset="0"/>
              </a:rPr>
              <a:t>k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onštrukčnú</a:t>
            </a:r>
          </a:p>
          <a:p>
            <a:pPr marL="609600" indent="-609600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kontrolnú etapu.</a:t>
            </a:r>
          </a:p>
          <a:p>
            <a:pPr marL="609600" indent="-609600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V prípravnej etape dochádza ku rozboru meracieho procesu na jednotlivé fázy. V</a:t>
            </a:r>
          </a:p>
          <a:p>
            <a:pPr marL="609600" indent="-609600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konštrukčnej etape sa zostroja regulačné diagramy, monitoruje sa merací proces</a:t>
            </a:r>
          </a:p>
          <a:p>
            <a:pPr marL="609600" indent="-609600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 v prípade potreby sa upresnia regulačné hranice. V kontrolnej etape sa proces</a:t>
            </a:r>
          </a:p>
          <a:p>
            <a:pPr marL="609600" indent="-609600"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trvalo udržiava v štatisticky zvládnutom stave.</a:t>
            </a:r>
            <a:endParaRPr lang="cs-CZ" altLang="sk-SK" sz="2800" smtClean="0">
              <a:solidFill>
                <a:srgbClr val="4E667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8785225" cy="61261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Hlavným štatistickým nástrojom na riadenie meracích procesov je</a:t>
            </a:r>
            <a:r>
              <a:rPr lang="cs-CZ" altLang="sk-SK" sz="1800" i="1" smtClean="0">
                <a:solidFill>
                  <a:srgbClr val="4E667C"/>
                </a:solidFill>
                <a:latin typeface="Tahoma" pitchFamily="34" charset="0"/>
              </a:rPr>
              <a:t> </a:t>
            </a:r>
            <a:r>
              <a:rPr lang="cs-CZ" altLang="sk-SK" sz="1800" b="1" smtClean="0">
                <a:solidFill>
                  <a:srgbClr val="4E667C"/>
                </a:solidFill>
                <a:latin typeface="Tahoma" pitchFamily="34" charset="0"/>
              </a:rPr>
              <a:t>regulačný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b="1" smtClean="0">
                <a:solidFill>
                  <a:srgbClr val="4E667C"/>
                </a:solidFill>
                <a:latin typeface="Tahoma" pitchFamily="34" charset="0"/>
              </a:rPr>
              <a:t>diagram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. Regulačné diagramy graficky znázorňujú stav procesu. Umožňujú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Porovnať informácie založené na postupnosti výberov, ktoré zachytávajú aktuálny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stav meracieho procesu voči štatisticky definovaným hraniciam. Na riadenie meracích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procesov sú vhodné najmä Shewhartove regulačné diagramy výberových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aritmetických priemerov </a:t>
            </a:r>
            <a:r>
              <a:rPr lang="cs-CZ" altLang="sk-SK" sz="1800" i="1" smtClean="0">
                <a:solidFill>
                  <a:srgbClr val="4E667C"/>
                </a:solidFill>
                <a:latin typeface="Tahoma" pitchFamily="34" charset="0"/>
              </a:rPr>
              <a:t>X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 výberových variačných rozpätí </a:t>
            </a:r>
            <a:r>
              <a:rPr lang="cs-CZ" altLang="sk-SK" sz="1800" i="1" smtClean="0">
                <a:solidFill>
                  <a:srgbClr val="4E667C"/>
                </a:solidFill>
                <a:latin typeface="Tahoma" pitchFamily="34" charset="0"/>
              </a:rPr>
              <a:t>R.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Ich najväčšou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nevýhodou je pomerne malá citlivosť na malé vychýlenia parametra meracieho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procesu. V tom prípade sa doporučujú použiť diagramy kumulovaných súčtov,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skratke CUSUM.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Teória regulačných diagramov rozlišuje dva typy variability.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i="1" smtClean="0">
                <a:solidFill>
                  <a:srgbClr val="4E667C"/>
                </a:solidFill>
                <a:latin typeface="Tahoma" pitchFamily="34" charset="0"/>
              </a:rPr>
              <a:t>Prvým typom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je náhodná variabilita, spôsobená </a:t>
            </a:r>
            <a:r>
              <a:rPr lang="cs-CZ" altLang="sk-SK" sz="1800" smtClean="0">
                <a:latin typeface="Tahoma" pitchFamily="34" charset="0"/>
              </a:rPr>
              <a:t>náhodnými vplyvmi  (príčinami).</a:t>
            </a:r>
            <a:r>
              <a:rPr lang="cs-CZ" altLang="sk-SK" sz="1800" i="1" smtClean="0">
                <a:solidFill>
                  <a:srgbClr val="4E667C"/>
                </a:solidFill>
                <a:latin typeface="Tahoma" pitchFamily="34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Uvedený proces ovplyvňujú iba vplyvy, ktoré sú nekontrolovateľné. Každá z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príčin sa podieľa veľmi malou časťou ku celkovej variabilite, ale žiadna z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nich neprispieva nejakou výraznou mierou. Ich súčet je merateľný a je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chápaný ako inherentná (vlastná) črta daného procesu. Náhodné vplyvy sú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stálou súčasťou meracieho procesu a ovplyvňujú všetky zložky procesu. Keď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je proces v štatisticky zvládnutom stave, dá sa predvídať jeho správanie.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Proces, ktorý je štatisticky zvládnutom stave, sa považuje za </a:t>
            </a:r>
            <a:r>
              <a:rPr lang="cs-CZ" altLang="sk-SK" sz="1800" smtClean="0">
                <a:latin typeface="Tahoma" pitchFamily="34" charset="0"/>
              </a:rPr>
              <a:t>stabilný</a:t>
            </a:r>
          </a:p>
          <a:p>
            <a:pPr>
              <a:lnSpc>
                <a:spcPct val="80000"/>
              </a:lnSpc>
            </a:pPr>
            <a:endParaRPr lang="cs-CZ" altLang="sk-SK" sz="18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85225" cy="593725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i="1" smtClean="0">
                <a:solidFill>
                  <a:srgbClr val="4E667C"/>
                </a:solidFill>
                <a:latin typeface="Tahoma" pitchFamily="34" charset="0"/>
              </a:rPr>
              <a:t>Druhý typ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variability predstavuje reálnu zmenu v procese. Táto zmena môže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byť spôsobená určitými identifikovateľnými príčinami, ktoré sa vzťahujú ku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latin typeface="Tahoma" pitchFamily="34" charset="0"/>
              </a:rPr>
              <a:t>vymedziteľným príčinám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. Proces, ktorý ovplyvňujú náhodné aj vymedziteľné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príčiny sa môže stať nestabilným a jeho správanie sa nedá predvídať.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Vymedziteľné príčiny nie sú vnútornou súčasťou meracieho procesu a môžu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byť aspoň teoreticky odstránené. Tieto príčiny môžu byť pripísané použitým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meracím zariadeniam, meracím metódam a postupom, meracím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podmienkam, meraciemu personálu a pod. Keď sú vymedziteľné príčiny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identifikované a odstránia sa, proces sa stane </a:t>
            </a:r>
            <a:r>
              <a:rPr lang="cs-CZ" altLang="sk-SK" sz="1800" smtClean="0">
                <a:latin typeface="Tahoma" pitchFamily="34" charset="0"/>
              </a:rPr>
              <a:t>stabilným.</a:t>
            </a:r>
          </a:p>
        </p:txBody>
      </p:sp>
      <p:pic>
        <p:nvPicPr>
          <p:cNvPr id="29699" name="Picture 3" descr="kvalita_procesu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4897437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2519362" cy="777875"/>
          </a:xfrm>
        </p:spPr>
        <p:txBody>
          <a:bodyPr/>
          <a:lstStyle/>
          <a:p>
            <a:r>
              <a:rPr lang="en-US" altLang="sk-SK" sz="1800" b="1" smtClean="0">
                <a:solidFill>
                  <a:srgbClr val="4E667C"/>
                </a:solidFill>
                <a:latin typeface="Tahoma" pitchFamily="34" charset="0"/>
              </a:rPr>
              <a:t>R</a:t>
            </a:r>
            <a:r>
              <a:rPr lang="sk-SK" altLang="sk-SK" sz="1800" b="1" smtClean="0">
                <a:solidFill>
                  <a:srgbClr val="4E667C"/>
                </a:solidFill>
                <a:latin typeface="Tahoma" pitchFamily="34" charset="0"/>
              </a:rPr>
              <a:t>egulačný diagram </a:t>
            </a:r>
            <a:endParaRPr lang="cs-CZ" altLang="sk-SK" sz="1800" b="1" smtClean="0">
              <a:solidFill>
                <a:srgbClr val="4E667C"/>
              </a:solidFill>
              <a:latin typeface="Tahoma" pitchFamily="34" charset="0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5795963" y="333375"/>
          <a:ext cx="2873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Rovnica" r:id="rId3" imgW="126780" imgH="215526" progId="Equation.3">
                  <p:embed/>
                </p:oleObj>
              </mc:Choice>
              <mc:Fallback>
                <p:oleObj name="Rovnica" r:id="rId3" imgW="126780" imgH="21552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3375"/>
                        <a:ext cx="2873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5905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179388" y="1052513"/>
            <a:ext cx="87137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sk-SK">
                <a:solidFill>
                  <a:srgbClr val="4E667C"/>
                </a:solidFill>
              </a:rPr>
              <a:t>Je to diagram, v ktorom vodorovná os je časovou, s vyznačenými okamihmi jednotlivých výberov hodnôt regulovanej veličiny. V smere zvislej osi sa v bodoch prislúchajúcich jednotlivým výberom zakresľujú hodnoty výberovej charakteristiky. Dalej sa v nom zakresľujú regulačné hranice. UCL –horná regulačná medza, LCL – dolná regulačná medza. (upper and lower control level),  stredná hodnota -  centerline.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Pre reguláciu meraním sa naj</a:t>
            </a:r>
            <a:r>
              <a:rPr lang="sk-SK" altLang="sk-SK" sz="1800" smtClean="0">
                <a:solidFill>
                  <a:srgbClr val="4E667C"/>
                </a:solidFill>
                <a:latin typeface="Tahoma" pitchFamily="34" charset="0"/>
              </a:rPr>
              <a:t>č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astejšie používajú výberové charakteristiky</a:t>
            </a: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• výberový priemer </a:t>
            </a:r>
            <a:endParaRPr lang="en-US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• výberový medián</a:t>
            </a: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• výberová smerodajná odchýlka </a:t>
            </a:r>
            <a:r>
              <a:rPr lang="cs-CZ" altLang="sk-SK" sz="1800" i="1" smtClean="0">
                <a:latin typeface="Tahoma" pitchFamily="34" charset="0"/>
              </a:rPr>
              <a:t>s</a:t>
            </a: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• výberové rozpätie </a:t>
            </a:r>
            <a:r>
              <a:rPr lang="cs-CZ" altLang="sk-SK" sz="1800" i="1" smtClean="0">
                <a:latin typeface="Tahoma" pitchFamily="34" charset="0"/>
              </a:rPr>
              <a:t>R</a:t>
            </a: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• maximálna (minimálna) výberová hodnota </a:t>
            </a:r>
            <a:r>
              <a:rPr lang="cs-CZ" altLang="sk-SK" sz="1800" smtClean="0">
                <a:latin typeface="Tahoma" pitchFamily="34" charset="0"/>
              </a:rPr>
              <a:t>Max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(</a:t>
            </a:r>
            <a:r>
              <a:rPr lang="cs-CZ" altLang="sk-SK" sz="1800" smtClean="0">
                <a:latin typeface="Tahoma" pitchFamily="34" charset="0"/>
              </a:rPr>
              <a:t>Min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),</a:t>
            </a: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• jednotlivá výberová hodnota</a:t>
            </a:r>
          </a:p>
          <a:p>
            <a:pPr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2484438" y="476250"/>
          <a:ext cx="2032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Rovnica" r:id="rId3" imgW="126780" imgH="215526" progId="Equation.3">
                  <p:embed/>
                </p:oleObj>
              </mc:Choice>
              <mc:Fallback>
                <p:oleObj name="Rovnica" r:id="rId3" imgW="126780" imgH="21552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6250"/>
                        <a:ext cx="2032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1750" name="Object 7"/>
          <p:cNvGraphicFramePr>
            <a:graphicFrameLocks noChangeAspect="1"/>
          </p:cNvGraphicFramePr>
          <p:nvPr/>
        </p:nvGraphicFramePr>
        <p:xfrm>
          <a:off x="2555875" y="836613"/>
          <a:ext cx="2571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Rovnica" r:id="rId5" imgW="139579" imgH="177646" progId="Equation.3">
                  <p:embed/>
                </p:oleObj>
              </mc:Choice>
              <mc:Fallback>
                <p:oleObj name="Rovnica" r:id="rId5" imgW="139579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836613"/>
                        <a:ext cx="2571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graphicFrame>
        <p:nvGraphicFramePr>
          <p:cNvPr id="31752" name="Object 9"/>
          <p:cNvGraphicFramePr>
            <a:graphicFrameLocks noChangeAspect="1"/>
          </p:cNvGraphicFramePr>
          <p:nvPr/>
        </p:nvGraphicFramePr>
        <p:xfrm>
          <a:off x="3635375" y="2133600"/>
          <a:ext cx="287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Rovnica" r:id="rId7" imgW="152334" imgH="228501" progId="Equation.3">
                  <p:embed/>
                </p:oleObj>
              </mc:Choice>
              <mc:Fallback>
                <p:oleObj name="Rovnica" r:id="rId7" imgW="152334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133600"/>
                        <a:ext cx="2873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5620" r="34483" b="37349"/>
          <a:stretch>
            <a:fillRect/>
          </a:stretch>
        </p:blipFill>
        <p:spPr bwMode="auto">
          <a:xfrm>
            <a:off x="971550" y="2924175"/>
            <a:ext cx="67691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5937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Pri štatistickej regulácii vzniká dvojité riziko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a) riziko, že bude vydaný signál k previerke a zoradeniu procesu zbytočne, pretože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proces je nadalej štatisticky stabilný; nazýva sa </a:t>
            </a:r>
            <a:r>
              <a:rPr lang="cs-CZ" altLang="sk-SK" sz="1800" smtClean="0">
                <a:latin typeface="Tahoma" pitchFamily="34" charset="0"/>
              </a:rPr>
              <a:t>riziko zbytočného signálu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b) riziko, že nebude vydaný signál k previerke a zoradeniu procesu, pretože proces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nie je v požadovanom stave; nazýva sa </a:t>
            </a:r>
            <a:r>
              <a:rPr lang="cs-CZ" altLang="sk-SK" sz="1800" smtClean="0">
                <a:latin typeface="Tahoma" pitchFamily="34" charset="0"/>
              </a:rPr>
              <a:t>riziko chýbajúceho signálu.</a:t>
            </a:r>
          </a:p>
          <a:p>
            <a:pPr>
              <a:lnSpc>
                <a:spcPct val="90000"/>
              </a:lnSpc>
              <a:buFontTx/>
              <a:buNone/>
            </a:pPr>
            <a:endParaRPr lang="sk-SK" altLang="sk-SK" sz="1800" smtClean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Druhy regulačných hraníc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a) </a:t>
            </a:r>
            <a:r>
              <a:rPr lang="cs-CZ" altLang="sk-SK" sz="1800" smtClean="0">
                <a:latin typeface="Tahoma" pitchFamily="34" charset="0"/>
              </a:rPr>
              <a:t>prirodzené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-  nie sú pre regulovanú veličinu predpísané technické tolerančné hranice,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                   - sú predpísané technické tolerančné hranice, ale stav procesu neumožnuje, aby regulovaná veličina podmienky technickej tolerancie dodržala,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b) </a:t>
            </a:r>
            <a:r>
              <a:rPr lang="cs-CZ" altLang="sk-SK" sz="1800" smtClean="0">
                <a:latin typeface="Tahoma" pitchFamily="34" charset="0"/>
              </a:rPr>
              <a:t>technické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- pre regulovanú veličinu sú predpísané technické tolerančné hranice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	a tie je regulovaná veličina pri svojom prirodzenom kolísaní schopná zhruba dodržat</a:t>
            </a:r>
            <a:r>
              <a:rPr lang="cs-CZ" altLang="sk-SK" sz="2800" smtClean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c) </a:t>
            </a:r>
            <a:r>
              <a:rPr lang="cs-CZ" altLang="sk-SK" sz="1800" smtClean="0">
                <a:latin typeface="Tahoma" pitchFamily="34" charset="0"/>
              </a:rPr>
              <a:t>upravené technické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-pre regulovanú veličinu sú predpísané technické tolerančné hranice a tie je regulovaná veličina pri svojom prirodzenom kolísaní schopná dodržat s rezervou.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59372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sk-SK" sz="2000" smtClean="0">
                <a:latin typeface="Tahoma" pitchFamily="34" charset="0"/>
              </a:rPr>
              <a:t>Analýza spôsobilosti výrobných procesov</a:t>
            </a:r>
          </a:p>
          <a:p>
            <a:pPr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Analýza spôsobilosti výrobných procesov sa zakladá na zistení, či výrobné zariadenie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je schopné dodrža</a:t>
            </a:r>
            <a:r>
              <a:rPr lang="sk-SK" altLang="sk-SK" sz="1800" smtClean="0">
                <a:solidFill>
                  <a:srgbClr val="4E667C"/>
                </a:solidFill>
                <a:latin typeface="Tahoma" pitchFamily="34" charset="0"/>
              </a:rPr>
              <a:t>ť 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 vyžadované tolerancie.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Pristupuje k odhaleniu prícin, pre ktoré sa tolerancie vo výrobnom procese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prekračujú i ked je výrobné zariadenie schopné dodržať tolerancie. Tomuto procesu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hovoríme </a:t>
            </a:r>
            <a:r>
              <a:rPr lang="cs-CZ" altLang="sk-SK" sz="1800" smtClean="0">
                <a:latin typeface="Tahoma" pitchFamily="34" charset="0"/>
              </a:rPr>
              <a:t>diagnostika výrobnej operácie</a:t>
            </a: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.</a:t>
            </a:r>
          </a:p>
          <a:p>
            <a:pPr>
              <a:lnSpc>
                <a:spcPct val="95000"/>
              </a:lnSpc>
              <a:buFontTx/>
              <a:buNone/>
            </a:pPr>
            <a:endParaRPr lang="sk-SK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95000"/>
              </a:lnSpc>
              <a:buFontTx/>
              <a:buNone/>
            </a:pPr>
            <a:endParaRPr lang="sk-SK" altLang="sk-SK" sz="18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Algoritmus diagnostiky výrobného procesu</a:t>
            </a:r>
          </a:p>
          <a:p>
            <a:pPr>
              <a:buFontTx/>
              <a:buNone/>
            </a:pPr>
            <a:r>
              <a:rPr lang="cs-CZ" altLang="sk-SK" sz="1800" smtClean="0">
                <a:latin typeface="Tahoma" pitchFamily="34" charset="0"/>
              </a:rPr>
              <a:t>1. Je proces v tolerančných hraniciach?</a:t>
            </a:r>
          </a:p>
          <a:p>
            <a:pPr>
              <a:buFontTx/>
              <a:buNone/>
            </a:pPr>
            <a:r>
              <a:rPr lang="cs-CZ" altLang="sk-SK" sz="1800" smtClean="0">
                <a:latin typeface="Tahoma" pitchFamily="34" charset="0"/>
              </a:rPr>
              <a:t>2. Môže byť proces v tolerančných hraniciach po precentrovaní?</a:t>
            </a:r>
          </a:p>
          <a:p>
            <a:pPr>
              <a:buFontTx/>
              <a:buNone/>
            </a:pPr>
            <a:r>
              <a:rPr lang="cs-CZ" altLang="sk-SK" sz="1800" smtClean="0">
                <a:latin typeface="Tahoma" pitchFamily="34" charset="0"/>
              </a:rPr>
              <a:t>3. čo sú hlavné príciny prekracovania tolerancných hraníc?</a:t>
            </a:r>
          </a:p>
          <a:p>
            <a:pPr>
              <a:buFontTx/>
              <a:buNone/>
            </a:pPr>
            <a:endParaRPr lang="cs-CZ" altLang="sk-SK" sz="1800" smtClean="0"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Negatívna odpoved v určitom štádiu si vynucuje postup do dalšieho štádia</a:t>
            </a:r>
          </a:p>
          <a:p>
            <a:pPr>
              <a:buFontTx/>
              <a:buNone/>
            </a:pPr>
            <a:r>
              <a:rPr lang="cs-CZ" altLang="sk-SK" sz="1800" smtClean="0">
                <a:solidFill>
                  <a:srgbClr val="4E667C"/>
                </a:solidFill>
                <a:latin typeface="Tahoma" pitchFamily="34" charset="0"/>
              </a:rPr>
              <a:t>diagnostiky.</a:t>
            </a:r>
          </a:p>
          <a:p>
            <a:pPr>
              <a:buFontTx/>
              <a:buNone/>
            </a:pPr>
            <a:endParaRPr lang="cs-CZ" altLang="sk-SK" sz="1800" smtClean="0">
              <a:solidFill>
                <a:srgbClr val="4E667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507412" cy="59372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altLang="sk-SK" sz="2400" smtClean="0">
                <a:latin typeface="Tahoma" pitchFamily="34" charset="0"/>
              </a:rPr>
              <a:t>Algoritmus diagnostiky výrobného procesu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sk-SK" sz="24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Základné kroky v jednotlivých štádiách sú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sk-SK" sz="20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1.) </a:t>
            </a:r>
            <a:r>
              <a:rPr lang="cs-CZ" altLang="sk-SK" sz="2000" smtClean="0">
                <a:latin typeface="Tahoma" pitchFamily="34" charset="0"/>
              </a:rPr>
              <a:t>Je proces v tolerančných hraniciach?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1.1 Stanovenie vyžadovaných tolerančných hraníc.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1.2 Zistenie skutočných tolerančných hraníc.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1.3 Porovnanie vyžadovaných a skutočných tolerančných hraníc.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sk-SK" sz="20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2.) </a:t>
            </a:r>
            <a:r>
              <a:rPr lang="cs-CZ" altLang="sk-SK" sz="2000" smtClean="0">
                <a:latin typeface="Tahoma" pitchFamily="34" charset="0"/>
              </a:rPr>
              <a:t>Môže byt proces v tolerančných hraniciach po precentrovaní?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2.1 Stanovenie súradnice, v ktorej má byť proces centrovaný.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2.2 Zistenie súradnice, v ktorej je proces centrovaný.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2.3 Hodnotenie rozdielu medzi vyžadovaným a skutočným centrovaním.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sk-SK" sz="2000" smtClean="0">
              <a:solidFill>
                <a:srgbClr val="4E667C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3.) </a:t>
            </a:r>
            <a:r>
              <a:rPr lang="cs-CZ" altLang="sk-SK" sz="2000" smtClean="0">
                <a:latin typeface="Tahoma" pitchFamily="34" charset="0"/>
              </a:rPr>
              <a:t>čo sú hlavné príčiny prekračovania tolerančných hraníc?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3.1 Zistenie variácie procesu v určitom čase.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3.2 Zistenie variácie za dlhšie časové obdobie.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sk-SK" sz="2000" smtClean="0">
                <a:solidFill>
                  <a:srgbClr val="4E667C"/>
                </a:solidFill>
                <a:latin typeface="Tahoma" pitchFamily="34" charset="0"/>
              </a:rPr>
              <a:t>3.3 Hodnotenie rozdielu medzi variáciou v určitom čase a za dlhšie časové     obdobie.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974</Words>
  <Application>Microsoft Office PowerPoint</Application>
  <PresentationFormat>Prezentácia na obrazovke (4:3)</PresentationFormat>
  <Paragraphs>123</Paragraphs>
  <Slides>16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Tahoma</vt:lpstr>
      <vt:lpstr>Predvolený návrh</vt:lpstr>
      <vt:lpstr>Rovnica</vt:lpstr>
      <vt:lpstr>Prezentácia programu PowerPoint</vt:lpstr>
      <vt:lpstr>Prezentácia programu PowerPoint</vt:lpstr>
      <vt:lpstr>Prezentácia programu PowerPoint</vt:lpstr>
      <vt:lpstr>Prezentácia programu PowerPoint</vt:lpstr>
      <vt:lpstr>Regulačný diagram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Pictogram</vt:lpstr>
      <vt:lpstr>Bodový diagram</vt:lpstr>
      <vt:lpstr>Diagram presnosti</vt:lpstr>
      <vt:lpstr>Multi – Vari diagram</vt:lpstr>
      <vt:lpstr>Riadenie a spôsobilosť procesov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Miroslav Dovica</dc:creator>
  <cp:lastModifiedBy>Miroslav Dovica</cp:lastModifiedBy>
  <cp:revision>236</cp:revision>
  <dcterms:created xsi:type="dcterms:W3CDTF">2012-09-11T07:07:15Z</dcterms:created>
  <dcterms:modified xsi:type="dcterms:W3CDTF">2020-09-07T06:44:53Z</dcterms:modified>
</cp:coreProperties>
</file>