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301" r:id="rId2"/>
    <p:sldId id="317" r:id="rId3"/>
    <p:sldId id="318" r:id="rId4"/>
    <p:sldId id="271" r:id="rId5"/>
    <p:sldId id="314" r:id="rId6"/>
    <p:sldId id="319" r:id="rId7"/>
    <p:sldId id="321" r:id="rId8"/>
    <p:sldId id="316" r:id="rId9"/>
    <p:sldId id="324" r:id="rId10"/>
    <p:sldId id="322" r:id="rId11"/>
    <p:sldId id="315" r:id="rId12"/>
    <p:sldId id="323" r:id="rId13"/>
    <p:sldId id="272" r:id="rId14"/>
    <p:sldId id="311" r:id="rId15"/>
    <p:sldId id="312" r:id="rId16"/>
    <p:sldId id="325" r:id="rId17"/>
    <p:sldId id="304" r:id="rId18"/>
    <p:sldId id="305" r:id="rId19"/>
    <p:sldId id="306" r:id="rId20"/>
    <p:sldId id="327" r:id="rId21"/>
    <p:sldId id="326" r:id="rId22"/>
    <p:sldId id="328" r:id="rId23"/>
    <p:sldId id="329" r:id="rId2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660"/>
  </p:normalViewPr>
  <p:slideViewPr>
    <p:cSldViewPr>
      <p:cViewPr varScale="1">
        <p:scale>
          <a:sx n="109" d="100"/>
          <a:sy n="109" d="100"/>
        </p:scale>
        <p:origin x="40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52AF18F-8403-4EE8-8DFA-406DCC5667E9}" type="slidenum">
              <a:rPr lang="cs-CZ"/>
              <a:pPr>
                <a:defRPr/>
              </a:pPr>
              <a:t>‹#›</a:t>
            </a:fld>
            <a:endParaRPr lang="cs-CZ"/>
          </a:p>
        </p:txBody>
      </p:sp>
    </p:spTree>
    <p:extLst>
      <p:ext uri="{BB962C8B-B14F-4D97-AF65-F5344CB8AC3E}">
        <p14:creationId xmlns:p14="http://schemas.microsoft.com/office/powerpoint/2010/main" val="262108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B1A47C5-9541-4F52-A3F6-CE6E01DCDBD2}" type="slidenum">
              <a:rPr lang="cs-CZ"/>
              <a:pPr>
                <a:defRPr/>
              </a:pPr>
              <a:t>‹#›</a:t>
            </a:fld>
            <a:endParaRPr lang="cs-CZ"/>
          </a:p>
        </p:txBody>
      </p:sp>
    </p:spTree>
    <p:extLst>
      <p:ext uri="{BB962C8B-B14F-4D97-AF65-F5344CB8AC3E}">
        <p14:creationId xmlns:p14="http://schemas.microsoft.com/office/powerpoint/2010/main" val="30968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F754718-2B2D-4CE8-996E-001790C5A85B}" type="slidenum">
              <a:rPr lang="cs-CZ"/>
              <a:pPr>
                <a:defRPr/>
              </a:pPr>
              <a:t>‹#›</a:t>
            </a:fld>
            <a:endParaRPr lang="cs-CZ"/>
          </a:p>
        </p:txBody>
      </p:sp>
    </p:spTree>
    <p:extLst>
      <p:ext uri="{BB962C8B-B14F-4D97-AF65-F5344CB8AC3E}">
        <p14:creationId xmlns:p14="http://schemas.microsoft.com/office/powerpoint/2010/main" val="29547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Nadpis, text a multimediálny klip">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sk-SK" smtClean="0"/>
              <a:t>Upravte štýly predlohy textu</a:t>
            </a:r>
            <a:endParaRPr lang="sk-SK"/>
          </a:p>
        </p:txBody>
      </p:sp>
      <p:sp>
        <p:nvSpPr>
          <p:cNvPr id="3" name="Zástupný symbol textu 2"/>
          <p:cNvSpPr>
            <a:spLocks noGrp="1"/>
          </p:cNvSpPr>
          <p:nvPr>
            <p:ph type="body" sz="half" idx="1"/>
          </p:nvPr>
        </p:nvSpPr>
        <p:spPr>
          <a:xfrm>
            <a:off x="457200" y="1981200"/>
            <a:ext cx="4038600" cy="3886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média 3"/>
          <p:cNvSpPr>
            <a:spLocks noGrp="1"/>
          </p:cNvSpPr>
          <p:nvPr>
            <p:ph type="media" sz="half" idx="2"/>
          </p:nvPr>
        </p:nvSpPr>
        <p:spPr>
          <a:xfrm>
            <a:off x="4648200" y="1981200"/>
            <a:ext cx="4038600" cy="3886200"/>
          </a:xfrm>
        </p:spPr>
        <p:txBody>
          <a:bodyPr/>
          <a:lstStyle/>
          <a:p>
            <a:pPr lvl="0"/>
            <a:endParaRPr lang="sk-SK" noProof="0"/>
          </a:p>
        </p:txBody>
      </p:sp>
      <p:sp>
        <p:nvSpPr>
          <p:cNvPr id="5" name="Zástupný symbol päty 4"/>
          <p:cNvSpPr>
            <a:spLocks noGrp="1"/>
          </p:cNvSpPr>
          <p:nvPr>
            <p:ph type="ftr" sz="quarter" idx="10"/>
          </p:nvPr>
        </p:nvSpPr>
        <p:spPr>
          <a:xfrm>
            <a:off x="3124200" y="6248400"/>
            <a:ext cx="2895600" cy="457200"/>
          </a:xfrm>
        </p:spPr>
        <p:txBody>
          <a:bodyPr/>
          <a:lstStyle>
            <a:lvl1pPr>
              <a:defRPr/>
            </a:lvl1pPr>
          </a:lstStyle>
          <a:p>
            <a:pPr>
              <a:defRPr/>
            </a:pPr>
            <a:endParaRPr lang="cs-CZ"/>
          </a:p>
        </p:txBody>
      </p:sp>
      <p:sp>
        <p:nvSpPr>
          <p:cNvPr id="6" name="Zástupný symbol čísla snímky 5"/>
          <p:cNvSpPr>
            <a:spLocks noGrp="1"/>
          </p:cNvSpPr>
          <p:nvPr>
            <p:ph type="sldNum" sz="quarter" idx="11"/>
          </p:nvPr>
        </p:nvSpPr>
        <p:spPr>
          <a:xfrm>
            <a:off x="6553200" y="6248400"/>
            <a:ext cx="2133600" cy="457200"/>
          </a:xfrm>
        </p:spPr>
        <p:txBody>
          <a:bodyPr/>
          <a:lstStyle>
            <a:lvl1pPr>
              <a:defRPr/>
            </a:lvl1pPr>
          </a:lstStyle>
          <a:p>
            <a:pPr>
              <a:defRPr/>
            </a:pPr>
            <a:fld id="{8BFE86CF-A240-4664-AA37-92671D7BE8BD}" type="slidenum">
              <a:rPr lang="cs-CZ"/>
              <a:pPr>
                <a:defRPr/>
              </a:pPr>
              <a:t>‹#›</a:t>
            </a:fld>
            <a:endParaRPr lang="cs-CZ"/>
          </a:p>
        </p:txBody>
      </p:sp>
      <p:sp>
        <p:nvSpPr>
          <p:cNvPr id="7" name="Zástupný symbol dátumu 6"/>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91393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2DD01FC-4131-41B6-8077-2687E5531C7E}" type="slidenum">
              <a:rPr lang="cs-CZ"/>
              <a:pPr>
                <a:defRPr/>
              </a:pPr>
              <a:t>‹#›</a:t>
            </a:fld>
            <a:endParaRPr lang="cs-CZ"/>
          </a:p>
        </p:txBody>
      </p:sp>
    </p:spTree>
    <p:extLst>
      <p:ext uri="{BB962C8B-B14F-4D97-AF65-F5344CB8AC3E}">
        <p14:creationId xmlns:p14="http://schemas.microsoft.com/office/powerpoint/2010/main" val="213589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608FB3C-037C-41D3-BE0D-A70DAD5B6F4F}" type="slidenum">
              <a:rPr lang="cs-CZ"/>
              <a:pPr>
                <a:defRPr/>
              </a:pPr>
              <a:t>‹#›</a:t>
            </a:fld>
            <a:endParaRPr lang="cs-CZ"/>
          </a:p>
        </p:txBody>
      </p:sp>
    </p:spTree>
    <p:extLst>
      <p:ext uri="{BB962C8B-B14F-4D97-AF65-F5344CB8AC3E}">
        <p14:creationId xmlns:p14="http://schemas.microsoft.com/office/powerpoint/2010/main" val="153906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778B8C7-4473-45F9-B681-985A44C25237}" type="slidenum">
              <a:rPr lang="cs-CZ"/>
              <a:pPr>
                <a:defRPr/>
              </a:pPr>
              <a:t>‹#›</a:t>
            </a:fld>
            <a:endParaRPr lang="cs-CZ"/>
          </a:p>
        </p:txBody>
      </p:sp>
    </p:spTree>
    <p:extLst>
      <p:ext uri="{BB962C8B-B14F-4D97-AF65-F5344CB8AC3E}">
        <p14:creationId xmlns:p14="http://schemas.microsoft.com/office/powerpoint/2010/main" val="49338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195AA335-A135-4D82-8DCD-270942387470}" type="slidenum">
              <a:rPr lang="cs-CZ"/>
              <a:pPr>
                <a:defRPr/>
              </a:pPr>
              <a:t>‹#›</a:t>
            </a:fld>
            <a:endParaRPr lang="cs-CZ"/>
          </a:p>
        </p:txBody>
      </p:sp>
    </p:spTree>
    <p:extLst>
      <p:ext uri="{BB962C8B-B14F-4D97-AF65-F5344CB8AC3E}">
        <p14:creationId xmlns:p14="http://schemas.microsoft.com/office/powerpoint/2010/main" val="358888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FA1D6B23-4288-4C43-A8C1-1EC5FD4859BF}" type="slidenum">
              <a:rPr lang="cs-CZ"/>
              <a:pPr>
                <a:defRPr/>
              </a:pPr>
              <a:t>‹#›</a:t>
            </a:fld>
            <a:endParaRPr lang="cs-CZ"/>
          </a:p>
        </p:txBody>
      </p:sp>
    </p:spTree>
    <p:extLst>
      <p:ext uri="{BB962C8B-B14F-4D97-AF65-F5344CB8AC3E}">
        <p14:creationId xmlns:p14="http://schemas.microsoft.com/office/powerpoint/2010/main" val="65294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EDC0E86-F1C4-4F02-8797-5F0CECDE9045}" type="slidenum">
              <a:rPr lang="cs-CZ"/>
              <a:pPr>
                <a:defRPr/>
              </a:pPr>
              <a:t>‹#›</a:t>
            </a:fld>
            <a:endParaRPr lang="cs-CZ"/>
          </a:p>
        </p:txBody>
      </p:sp>
    </p:spTree>
    <p:extLst>
      <p:ext uri="{BB962C8B-B14F-4D97-AF65-F5344CB8AC3E}">
        <p14:creationId xmlns:p14="http://schemas.microsoft.com/office/powerpoint/2010/main" val="267456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EB74BC51-2FDE-421F-923E-AEEEA407BCC3}" type="slidenum">
              <a:rPr lang="cs-CZ"/>
              <a:pPr>
                <a:defRPr/>
              </a:pPr>
              <a:t>‹#›</a:t>
            </a:fld>
            <a:endParaRPr lang="cs-CZ"/>
          </a:p>
        </p:txBody>
      </p:sp>
    </p:spTree>
    <p:extLst>
      <p:ext uri="{BB962C8B-B14F-4D97-AF65-F5344CB8AC3E}">
        <p14:creationId xmlns:p14="http://schemas.microsoft.com/office/powerpoint/2010/main" val="167876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54DEC79-F73C-40DE-961B-F6A0571B1782}" type="slidenum">
              <a:rPr lang="cs-CZ"/>
              <a:pPr>
                <a:defRPr/>
              </a:pPr>
              <a:t>‹#›</a:t>
            </a:fld>
            <a:endParaRPr lang="cs-CZ"/>
          </a:p>
        </p:txBody>
      </p:sp>
    </p:spTree>
    <p:extLst>
      <p:ext uri="{BB962C8B-B14F-4D97-AF65-F5344CB8AC3E}">
        <p14:creationId xmlns:p14="http://schemas.microsoft.com/office/powerpoint/2010/main" val="352605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Kliknite sem a upravte štýly predlohy textu.</a:t>
            </a:r>
          </a:p>
          <a:p>
            <a:pPr lvl="1"/>
            <a:r>
              <a:rPr lang="cs-CZ" altLang="sk-SK" smtClean="0"/>
              <a:t>Druhá úroveň</a:t>
            </a:r>
          </a:p>
          <a:p>
            <a:pPr lvl="2"/>
            <a:r>
              <a:rPr lang="cs-CZ" altLang="sk-SK" smtClean="0"/>
              <a:t>Tretia úroveň</a:t>
            </a:r>
          </a:p>
          <a:p>
            <a:pPr lvl="3"/>
            <a:r>
              <a:rPr lang="cs-CZ" altLang="sk-SK" smtClean="0"/>
              <a:t>Štvrtá úroveň</a:t>
            </a:r>
          </a:p>
          <a:p>
            <a:pPr lvl="4"/>
            <a:r>
              <a:rPr lang="cs-CZ"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6067BD3-A705-4045-8D08-AB55A970A71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ideo" Target="file:///C:\Documents%20and%20Settings\doc.DOVICA\Dokumenty\Inauguracia\Prezentacia\wmv\16.wmv"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93775"/>
          </a:xfrm>
        </p:spPr>
        <p:txBody>
          <a:bodyPr/>
          <a:lstStyle/>
          <a:p>
            <a:pPr eaLnBrk="1" hangingPunct="1"/>
            <a:r>
              <a:rPr lang="en-US" altLang="sk-SK" sz="2400" dirty="0" err="1" smtClean="0"/>
              <a:t>Predn</a:t>
            </a:r>
            <a:r>
              <a:rPr lang="sk-SK" altLang="sk-SK" sz="2400" dirty="0" err="1" smtClean="0"/>
              <a:t>áška</a:t>
            </a:r>
            <a:r>
              <a:rPr lang="sk-SK" altLang="sk-SK" sz="2400" dirty="0" smtClean="0"/>
              <a:t> č.11</a:t>
            </a:r>
            <a:r>
              <a:rPr lang="cs-CZ" altLang="sk-SK" dirty="0" smtClean="0"/>
              <a:t/>
            </a:r>
            <a:br>
              <a:rPr lang="cs-CZ" altLang="sk-SK" dirty="0" smtClean="0"/>
            </a:br>
            <a:endParaRPr lang="cs-CZ" altLang="sk-SK" dirty="0" smtClean="0"/>
          </a:p>
        </p:txBody>
      </p:sp>
      <p:sp>
        <p:nvSpPr>
          <p:cNvPr id="7171" name="Rectangle 3"/>
          <p:cNvSpPr>
            <a:spLocks noGrp="1" noChangeArrowheads="1"/>
          </p:cNvSpPr>
          <p:nvPr>
            <p:ph type="body" idx="1"/>
          </p:nvPr>
        </p:nvSpPr>
        <p:spPr/>
        <p:txBody>
          <a:bodyPr/>
          <a:lstStyle/>
          <a:p>
            <a:pPr algn="ctr" eaLnBrk="1" hangingPunct="1">
              <a:buFontTx/>
              <a:buNone/>
            </a:pPr>
            <a:endParaRPr lang="sk-SK" altLang="sk-SK" sz="3600" b="1" dirty="0" smtClean="0"/>
          </a:p>
          <a:p>
            <a:pPr algn="ctr" eaLnBrk="1" hangingPunct="1">
              <a:buFontTx/>
              <a:buNone/>
            </a:pPr>
            <a:endParaRPr lang="sk-SK" altLang="sk-SK" sz="3600" b="1" dirty="0" smtClean="0"/>
          </a:p>
          <a:p>
            <a:pPr algn="ctr" eaLnBrk="1" hangingPunct="1">
              <a:buFontTx/>
              <a:buNone/>
            </a:pPr>
            <a:endParaRPr lang="sk-SK" altLang="sk-SK" sz="3600" b="1" dirty="0" smtClean="0"/>
          </a:p>
          <a:p>
            <a:pPr algn="ctr" eaLnBrk="1" hangingPunct="1">
              <a:buFontTx/>
              <a:buNone/>
            </a:pPr>
            <a:r>
              <a:rPr lang="sk-SK" altLang="sk-SK" sz="3600" b="1" dirty="0" smtClean="0"/>
              <a:t>SÚRADNICOVÉ MERACIE STROJE</a:t>
            </a:r>
            <a:r>
              <a:rPr lang="cs-CZ" altLang="sk-SK" sz="3600" dirty="0" smtClean="0"/>
              <a:t> </a:t>
            </a:r>
          </a:p>
          <a:p>
            <a:pPr algn="ctr" eaLnBrk="1" hangingPunct="1">
              <a:buFontTx/>
              <a:buNone/>
            </a:pPr>
            <a:r>
              <a:rPr lang="sk-SK" altLang="sk-SK" sz="3600" b="1" dirty="0" smtClean="0"/>
              <a:t>SÚRADNICOVÉ MERANIE </a:t>
            </a:r>
          </a:p>
          <a:p>
            <a:pPr algn="ctr" eaLnBrk="1" hangingPunct="1">
              <a:buFontTx/>
              <a:buNone/>
            </a:pPr>
            <a:endParaRPr lang="cs-CZ" altLang="sk-SK"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4/5</a:t>
            </a:r>
          </a:p>
        </p:txBody>
      </p:sp>
      <p:sp>
        <p:nvSpPr>
          <p:cNvPr id="16387"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Súradnicová meracia technika</a:t>
            </a:r>
          </a:p>
        </p:txBody>
      </p:sp>
      <p:sp>
        <p:nvSpPr>
          <p:cNvPr id="16388" name="Rectangle 4"/>
          <p:cNvSpPr>
            <a:spLocks noChangeArrowheads="1"/>
          </p:cNvSpPr>
          <p:nvPr/>
        </p:nvSpPr>
        <p:spPr bwMode="auto">
          <a:xfrm>
            <a:off x="1835150" y="260350"/>
            <a:ext cx="5146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800"/>
              <a:t>Princíp súradnicového merania</a:t>
            </a:r>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73125"/>
            <a:ext cx="8893175"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88913"/>
            <a:ext cx="8229600" cy="5937250"/>
          </a:xfrm>
        </p:spPr>
        <p:txBody>
          <a:bodyPr/>
          <a:lstStyle/>
          <a:p>
            <a:pPr>
              <a:lnSpc>
                <a:spcPct val="90000"/>
              </a:lnSpc>
              <a:buFontTx/>
              <a:buNone/>
              <a:defRPr/>
            </a:pPr>
            <a:r>
              <a:rPr lang="sk-SK" sz="2400" dirty="0" smtClean="0"/>
              <a:t>   Vo všeobecnosti sa od </a:t>
            </a:r>
            <a:r>
              <a:rPr lang="sk-SK" sz="2400" dirty="0" err="1" smtClean="0"/>
              <a:t>trojsúradnicových</a:t>
            </a:r>
            <a:r>
              <a:rPr lang="sk-SK" sz="2400" dirty="0" smtClean="0"/>
              <a:t> meracích strojov očakáva:</a:t>
            </a:r>
          </a:p>
          <a:p>
            <a:pPr>
              <a:lnSpc>
                <a:spcPct val="90000"/>
              </a:lnSpc>
              <a:buFontTx/>
              <a:buNone/>
              <a:defRPr/>
            </a:pPr>
            <a:endParaRPr lang="sk-SK" sz="2400" dirty="0" smtClean="0"/>
          </a:p>
          <a:p>
            <a:pPr>
              <a:lnSpc>
                <a:spcPct val="90000"/>
              </a:lnSpc>
              <a:defRPr/>
            </a:pPr>
            <a:r>
              <a:rPr lang="sk-SK" sz="2400" dirty="0" smtClean="0"/>
              <a:t>inkrementálne a absolútne meranie rozmeru v smere osi </a:t>
            </a:r>
            <a:r>
              <a:rPr lang="sk-SK" sz="2400" i="1" dirty="0" smtClean="0"/>
              <a:t>x, y</a:t>
            </a:r>
            <a:r>
              <a:rPr lang="sk-SK" sz="2400" dirty="0" smtClean="0"/>
              <a:t> a </a:t>
            </a:r>
            <a:r>
              <a:rPr lang="sk-SK" sz="2400" i="1" dirty="0" smtClean="0"/>
              <a:t>z,</a:t>
            </a:r>
          </a:p>
          <a:p>
            <a:pPr>
              <a:lnSpc>
                <a:spcPct val="90000"/>
              </a:lnSpc>
              <a:defRPr/>
            </a:pPr>
            <a:r>
              <a:rPr lang="sk-SK" sz="2400" dirty="0" smtClean="0"/>
              <a:t>meranie vzdialenosti medzi definovanými bodmi,</a:t>
            </a:r>
          </a:p>
          <a:p>
            <a:pPr>
              <a:lnSpc>
                <a:spcPct val="90000"/>
              </a:lnSpc>
              <a:defRPr/>
            </a:pPr>
            <a:r>
              <a:rPr lang="sk-SK" sz="2400" dirty="0" smtClean="0"/>
              <a:t>určenie obrysovej krivky z nameraných bodov,</a:t>
            </a:r>
          </a:p>
          <a:p>
            <a:pPr>
              <a:lnSpc>
                <a:spcPct val="90000"/>
              </a:lnSpc>
              <a:defRPr/>
            </a:pPr>
            <a:r>
              <a:rPr lang="sk-SK" sz="2400" dirty="0" smtClean="0"/>
              <a:t>výpočet stredov a priemerov otvorov met</a:t>
            </a:r>
            <a:r>
              <a:rPr lang="en-GB" sz="2400" dirty="0" smtClean="0">
                <a:latin typeface="Tahoma" pitchFamily="34" charset="0"/>
              </a:rPr>
              <a:t>ó</a:t>
            </a:r>
            <a:r>
              <a:rPr lang="sk-SK" sz="2400" dirty="0" err="1" smtClean="0"/>
              <a:t>dou</a:t>
            </a:r>
            <a:r>
              <a:rPr lang="sk-SK" sz="2400" dirty="0" smtClean="0"/>
              <a:t> 3 a 4 bodov,</a:t>
            </a:r>
          </a:p>
          <a:p>
            <a:pPr>
              <a:lnSpc>
                <a:spcPct val="90000"/>
              </a:lnSpc>
              <a:defRPr/>
            </a:pPr>
            <a:r>
              <a:rPr lang="sk-SK" sz="2400" dirty="0" smtClean="0"/>
              <a:t>výpočet priesečníkov osí,</a:t>
            </a:r>
          </a:p>
          <a:p>
            <a:pPr>
              <a:lnSpc>
                <a:spcPct val="90000"/>
              </a:lnSpc>
              <a:defRPr/>
            </a:pPr>
            <a:r>
              <a:rPr lang="sk-SK" sz="2400" dirty="0" smtClean="0"/>
              <a:t>určenie polomerov na úsekoch kružníc,</a:t>
            </a:r>
          </a:p>
          <a:p>
            <a:pPr>
              <a:lnSpc>
                <a:spcPct val="90000"/>
              </a:lnSpc>
              <a:defRPr/>
            </a:pPr>
            <a:r>
              <a:rPr lang="sk-SK" sz="2400" dirty="0" smtClean="0"/>
              <a:t>zistenie stredov oblúkov,</a:t>
            </a:r>
          </a:p>
          <a:p>
            <a:pPr>
              <a:lnSpc>
                <a:spcPct val="90000"/>
              </a:lnSpc>
              <a:defRPr/>
            </a:pPr>
            <a:r>
              <a:rPr lang="sk-SK" sz="2400" dirty="0" smtClean="0"/>
              <a:t>zistenie sklonu osí otvorov</a:t>
            </a:r>
          </a:p>
          <a:p>
            <a:pPr>
              <a:lnSpc>
                <a:spcPct val="90000"/>
              </a:lnSpc>
              <a:defRPr/>
            </a:pPr>
            <a:r>
              <a:rPr lang="sk-SK" sz="2400" dirty="0" smtClean="0"/>
              <a:t>určenie </a:t>
            </a:r>
            <a:r>
              <a:rPr lang="sk-SK" sz="2400" dirty="0" err="1" smtClean="0"/>
              <a:t>rovinnosti</a:t>
            </a:r>
            <a:r>
              <a:rPr lang="sk-SK" sz="2400" dirty="0" smtClean="0"/>
              <a:t>,  priamosti, kolmosti, rovnobežnosti, hádzania dvoch plôch,</a:t>
            </a:r>
          </a:p>
          <a:p>
            <a:pPr marL="0" indent="0">
              <a:buFontTx/>
              <a:buNone/>
              <a:defRPr/>
            </a:pPr>
            <a:r>
              <a:rPr lang="sk-SK" dirty="0" smtClean="0"/>
              <a:t> </a:t>
            </a:r>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obsahu 2"/>
          <p:cNvSpPr>
            <a:spLocks noGrp="1"/>
          </p:cNvSpPr>
          <p:nvPr>
            <p:ph idx="1"/>
          </p:nvPr>
        </p:nvSpPr>
        <p:spPr>
          <a:xfrm>
            <a:off x="457200" y="333375"/>
            <a:ext cx="8229600" cy="5792788"/>
          </a:xfrm>
        </p:spPr>
        <p:txBody>
          <a:bodyPr/>
          <a:lstStyle/>
          <a:p>
            <a:pPr>
              <a:lnSpc>
                <a:spcPct val="90000"/>
              </a:lnSpc>
            </a:pPr>
            <a:r>
              <a:rPr lang="sk-SK" altLang="sk-SK" sz="2400" smtClean="0"/>
              <a:t>kontrola združených súčiastok,</a:t>
            </a:r>
          </a:p>
          <a:p>
            <a:pPr>
              <a:lnSpc>
                <a:spcPct val="90000"/>
              </a:lnSpc>
            </a:pPr>
            <a:r>
              <a:rPr lang="sk-SK" altLang="sk-SK" sz="2400" smtClean="0"/>
              <a:t>automatické porovnanie požadovanej a skutočnej hodnoty,</a:t>
            </a:r>
          </a:p>
          <a:p>
            <a:pPr>
              <a:lnSpc>
                <a:spcPct val="90000"/>
              </a:lnSpc>
            </a:pPr>
            <a:r>
              <a:rPr lang="sk-SK" altLang="sk-SK" sz="2400" smtClean="0"/>
              <a:t>generovanie kriviek chýb,</a:t>
            </a:r>
          </a:p>
          <a:p>
            <a:pPr>
              <a:lnSpc>
                <a:spcPct val="90000"/>
              </a:lnSpc>
            </a:pPr>
            <a:r>
              <a:rPr lang="sk-SK" altLang="sk-SK" sz="2400" smtClean="0"/>
              <a:t>automatické nastavovanie meraných objektov,</a:t>
            </a:r>
          </a:p>
          <a:p>
            <a:pPr>
              <a:lnSpc>
                <a:spcPct val="90000"/>
              </a:lnSpc>
            </a:pPr>
            <a:r>
              <a:rPr lang="sk-SK" altLang="sk-SK" sz="2400" smtClean="0"/>
              <a:t>automatická korekcia na dotyk,</a:t>
            </a:r>
          </a:p>
          <a:p>
            <a:pPr>
              <a:lnSpc>
                <a:spcPct val="90000"/>
              </a:lnSpc>
            </a:pPr>
            <a:r>
              <a:rPr lang="sk-SK" altLang="sk-SK" sz="2400" smtClean="0"/>
              <a:t>transformácia súradníc, karteziánske-polárne,</a:t>
            </a:r>
          </a:p>
          <a:p>
            <a:pPr>
              <a:lnSpc>
                <a:spcPct val="90000"/>
              </a:lnSpc>
            </a:pPr>
            <a:r>
              <a:rPr lang="sk-SK" altLang="sk-SK" sz="2400" smtClean="0"/>
              <a:t>prepočet nameraných hodnôt  palce na  milimetre a opačne.</a:t>
            </a:r>
            <a:endParaRPr lang="cs-CZ" altLang="sk-SK" sz="2400" smtClean="0"/>
          </a:p>
          <a:p>
            <a:endParaRPr lang="sk-SK" altLang="sk-SK"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250825" y="188913"/>
            <a:ext cx="8435975" cy="5937250"/>
          </a:xfrm>
        </p:spPr>
        <p:txBody>
          <a:bodyPr/>
          <a:lstStyle/>
          <a:p>
            <a:pPr algn="ctr">
              <a:lnSpc>
                <a:spcPct val="80000"/>
              </a:lnSpc>
              <a:buFontTx/>
              <a:buNone/>
            </a:pPr>
            <a:r>
              <a:rPr lang="cs-CZ" altLang="sk-SK" sz="2000" smtClean="0">
                <a:latin typeface="Tahoma" pitchFamily="34" charset="0"/>
              </a:rPr>
              <a:t>Konvenčná a súradnicová metrológia</a:t>
            </a:r>
          </a:p>
          <a:p>
            <a:pPr>
              <a:lnSpc>
                <a:spcPct val="80000"/>
              </a:lnSpc>
              <a:buFontTx/>
              <a:buNone/>
            </a:pPr>
            <a:endParaRPr lang="sk-SK" altLang="sk-SK" sz="2000" smtClean="0">
              <a:solidFill>
                <a:srgbClr val="4E667C"/>
              </a:solidFill>
            </a:endParaRPr>
          </a:p>
          <a:p>
            <a:pPr>
              <a:lnSpc>
                <a:spcPct val="80000"/>
              </a:lnSpc>
              <a:buFontTx/>
              <a:buNone/>
            </a:pPr>
            <a:endParaRPr lang="sk-SK" altLang="sk-SK" sz="1200" smtClean="0">
              <a:solidFill>
                <a:srgbClr val="4E667C"/>
              </a:solidFill>
            </a:endParaRPr>
          </a:p>
          <a:p>
            <a:pPr>
              <a:lnSpc>
                <a:spcPct val="80000"/>
              </a:lnSpc>
              <a:buFontTx/>
              <a:buNone/>
            </a:pPr>
            <a:endParaRPr lang="sk-SK" altLang="sk-SK" sz="1200" smtClean="0">
              <a:solidFill>
                <a:srgbClr val="4E667C"/>
              </a:solidFill>
            </a:endParaRPr>
          </a:p>
          <a:p>
            <a:pPr>
              <a:lnSpc>
                <a:spcPct val="80000"/>
              </a:lnSpc>
              <a:buFontTx/>
              <a:buNone/>
            </a:pPr>
            <a:endParaRPr lang="sk-SK" altLang="sk-SK" sz="1200" smtClean="0">
              <a:solidFill>
                <a:srgbClr val="4E667C"/>
              </a:solidFill>
            </a:endParaRPr>
          </a:p>
          <a:p>
            <a:pPr>
              <a:lnSpc>
                <a:spcPct val="80000"/>
              </a:lnSpc>
              <a:buFontTx/>
              <a:buNone/>
            </a:pPr>
            <a:endParaRPr lang="sk-SK" altLang="sk-SK" sz="1200" smtClean="0">
              <a:solidFill>
                <a:srgbClr val="4E667C"/>
              </a:solidFill>
            </a:endParaRPr>
          </a:p>
          <a:p>
            <a:pPr>
              <a:lnSpc>
                <a:spcPct val="80000"/>
              </a:lnSpc>
              <a:buFontTx/>
              <a:buNone/>
            </a:pPr>
            <a:endParaRPr lang="sk-SK" altLang="sk-SK" sz="12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nSpc>
                <a:spcPct val="80000"/>
              </a:lnSpc>
              <a:buFontTx/>
              <a:buNone/>
            </a:pPr>
            <a:endParaRPr lang="cs-CZ" altLang="sk-SK" sz="600" smtClean="0">
              <a:solidFill>
                <a:srgbClr val="4E667C"/>
              </a:solidFill>
            </a:endParaRPr>
          </a:p>
          <a:p>
            <a:pPr algn="just">
              <a:lnSpc>
                <a:spcPct val="80000"/>
              </a:lnSpc>
              <a:buFontTx/>
              <a:buNone/>
            </a:pPr>
            <a:endParaRPr lang="cs-CZ" altLang="sk-SK" sz="1600" smtClean="0">
              <a:solidFill>
                <a:srgbClr val="4E667C"/>
              </a:solidFill>
              <a:latin typeface="Tahoma" pitchFamily="34" charset="0"/>
            </a:endParaRPr>
          </a:p>
          <a:p>
            <a:pPr algn="just">
              <a:lnSpc>
                <a:spcPct val="80000"/>
              </a:lnSpc>
              <a:buFontTx/>
              <a:buNone/>
            </a:pPr>
            <a:endParaRPr lang="cs-CZ" altLang="sk-SK" sz="1600" smtClean="0">
              <a:solidFill>
                <a:srgbClr val="4E667C"/>
              </a:solidFill>
              <a:latin typeface="Tahoma" pitchFamily="34" charset="0"/>
            </a:endParaRPr>
          </a:p>
          <a:p>
            <a:pPr algn="just">
              <a:lnSpc>
                <a:spcPct val="80000"/>
              </a:lnSpc>
              <a:buFontTx/>
              <a:buNone/>
            </a:pPr>
            <a:endParaRPr lang="cs-CZ" altLang="sk-SK" sz="1600" smtClean="0">
              <a:solidFill>
                <a:srgbClr val="4E667C"/>
              </a:solidFill>
              <a:latin typeface="Tahoma" pitchFamily="34" charset="0"/>
            </a:endParaRPr>
          </a:p>
          <a:p>
            <a:pPr algn="just">
              <a:lnSpc>
                <a:spcPct val="80000"/>
              </a:lnSpc>
              <a:buFontTx/>
              <a:buNone/>
            </a:pPr>
            <a:r>
              <a:rPr lang="cs-CZ" altLang="sk-SK" sz="1800" smtClean="0">
                <a:solidFill>
                  <a:srgbClr val="4E667C"/>
                </a:solidFill>
                <a:latin typeface="Tahoma" pitchFamily="34" charset="0"/>
              </a:rPr>
              <a:t>Pri konvenčnom meraní sa musí použiť dvojbodové meradlo; naklápaním</a:t>
            </a:r>
          </a:p>
          <a:p>
            <a:pPr algn="just">
              <a:lnSpc>
                <a:spcPct val="80000"/>
              </a:lnSpc>
              <a:buFontTx/>
              <a:buNone/>
            </a:pPr>
            <a:r>
              <a:rPr lang="cs-CZ" altLang="sk-SK" sz="1800" smtClean="0">
                <a:solidFill>
                  <a:srgbClr val="4E667C"/>
                </a:solidFill>
                <a:latin typeface="Tahoma" pitchFamily="34" charset="0"/>
              </a:rPr>
              <a:t>meradla hľadáme maximálnu hodnotu kolmo k osi a potom minimálnu hodnotu</a:t>
            </a:r>
          </a:p>
          <a:p>
            <a:pPr algn="just">
              <a:lnSpc>
                <a:spcPct val="80000"/>
              </a:lnSpc>
              <a:buFontTx/>
              <a:buNone/>
            </a:pPr>
            <a:r>
              <a:rPr lang="cs-CZ" altLang="sk-SK" sz="1800" smtClean="0">
                <a:solidFill>
                  <a:srgbClr val="4E667C"/>
                </a:solidFill>
                <a:latin typeface="Tahoma" pitchFamily="34" charset="0"/>
              </a:rPr>
              <a:t>v axiálnom reze otvoru. Za priemer otvoru budeme považovať hodnotu, ktorá</a:t>
            </a:r>
          </a:p>
          <a:p>
            <a:pPr algn="just">
              <a:lnSpc>
                <a:spcPct val="80000"/>
              </a:lnSpc>
              <a:buFontTx/>
              <a:buNone/>
            </a:pPr>
            <a:r>
              <a:rPr lang="cs-CZ" altLang="sk-SK" sz="1800" smtClean="0">
                <a:solidFill>
                  <a:srgbClr val="4E667C"/>
                </a:solidFill>
                <a:latin typeface="Tahoma" pitchFamily="34" charset="0"/>
              </a:rPr>
              <a:t>bude v týchto dvoch smeroch rovnaká.</a:t>
            </a:r>
          </a:p>
          <a:p>
            <a:pPr algn="just">
              <a:lnSpc>
                <a:spcPct val="80000"/>
              </a:lnSpc>
              <a:buFontTx/>
              <a:buNone/>
            </a:pPr>
            <a:r>
              <a:rPr lang="cs-CZ" altLang="sk-SK" sz="1800" smtClean="0">
                <a:solidFill>
                  <a:srgbClr val="4E667C"/>
                </a:solidFill>
                <a:latin typeface="Tahoma" pitchFamily="34" charset="0"/>
              </a:rPr>
              <a:t>V protiklade s touto metódou pri súradnicovej metrológii dostaneme priemer</a:t>
            </a:r>
          </a:p>
          <a:p>
            <a:pPr algn="just">
              <a:lnSpc>
                <a:spcPct val="80000"/>
              </a:lnSpc>
              <a:buFontTx/>
              <a:buNone/>
            </a:pPr>
            <a:r>
              <a:rPr lang="cs-CZ" altLang="sk-SK" sz="1800" smtClean="0">
                <a:solidFill>
                  <a:srgbClr val="4E667C"/>
                </a:solidFill>
                <a:latin typeface="Tahoma" pitchFamily="34" charset="0"/>
              </a:rPr>
              <a:t>otvoru, ak zmeriame  na povrchu otvoru niekoľko bodov, najmenej päť</a:t>
            </a:r>
          </a:p>
          <a:p>
            <a:pPr algn="just">
              <a:lnSpc>
                <a:spcPct val="80000"/>
              </a:lnSpc>
              <a:buFontTx/>
              <a:buNone/>
            </a:pPr>
            <a:r>
              <a:rPr lang="cs-CZ" altLang="sk-SK" sz="1800" smtClean="0">
                <a:solidFill>
                  <a:srgbClr val="4E667C"/>
                </a:solidFill>
                <a:latin typeface="Tahoma" pitchFamily="34" charset="0"/>
              </a:rPr>
              <a:t>(matematická podmienka na výpočet valca). Ak nameriame viac ako päť bodov,</a:t>
            </a:r>
          </a:p>
          <a:p>
            <a:pPr algn="just">
              <a:lnSpc>
                <a:spcPct val="80000"/>
              </a:lnSpc>
              <a:buFontTx/>
              <a:buNone/>
            </a:pPr>
            <a:r>
              <a:rPr lang="cs-CZ" altLang="sk-SK" sz="1800" smtClean="0">
                <a:solidFill>
                  <a:srgbClr val="4E667C"/>
                </a:solidFill>
                <a:latin typeface="Tahoma" pitchFamily="34" charset="0"/>
              </a:rPr>
              <a:t>budeme musieť použiť regresiu, aby sme dostali výsledok. Okrem hodnoty</a:t>
            </a:r>
          </a:p>
          <a:p>
            <a:pPr algn="just">
              <a:lnSpc>
                <a:spcPct val="80000"/>
              </a:lnSpc>
              <a:buFontTx/>
              <a:buNone/>
            </a:pPr>
            <a:r>
              <a:rPr lang="cs-CZ" altLang="sk-SK" sz="1800" smtClean="0">
                <a:solidFill>
                  <a:srgbClr val="4E667C"/>
                </a:solidFill>
                <a:latin typeface="Tahoma" pitchFamily="34" charset="0"/>
              </a:rPr>
              <a:t>priemeru otvoru však získame aj informáciu o odchýlke od ideálneho valcového</a:t>
            </a:r>
          </a:p>
          <a:p>
            <a:pPr algn="just">
              <a:lnSpc>
                <a:spcPct val="80000"/>
              </a:lnSpc>
              <a:buFontTx/>
              <a:buNone/>
            </a:pPr>
            <a:r>
              <a:rPr lang="cs-CZ" altLang="sk-SK" sz="1800" smtClean="0">
                <a:solidFill>
                  <a:srgbClr val="4E667C"/>
                </a:solidFill>
                <a:latin typeface="Tahoma" pitchFamily="34" charset="0"/>
              </a:rPr>
              <a:t>tvaru a o polohe prvku v súradnicovom systéme súčiastky a vo vzťahu k celej</a:t>
            </a:r>
          </a:p>
          <a:p>
            <a:pPr algn="just">
              <a:lnSpc>
                <a:spcPct val="80000"/>
              </a:lnSpc>
              <a:buFontTx/>
              <a:buNone/>
            </a:pPr>
            <a:r>
              <a:rPr lang="cs-CZ" altLang="sk-SK" sz="1800" smtClean="0">
                <a:solidFill>
                  <a:srgbClr val="4E667C"/>
                </a:solidFill>
                <a:latin typeface="Tahoma" pitchFamily="34" charset="0"/>
              </a:rPr>
              <a:t>súčiastke.</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l="6950" t="2728" r="4164"/>
          <a:stretch>
            <a:fillRect/>
          </a:stretch>
        </p:blipFill>
        <p:spPr bwMode="auto">
          <a:xfrm>
            <a:off x="2195513" y="692150"/>
            <a:ext cx="4608512"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908175" y="457200"/>
            <a:ext cx="6778625" cy="739775"/>
          </a:xfrm>
        </p:spPr>
        <p:txBody>
          <a:bodyPr/>
          <a:lstStyle/>
          <a:p>
            <a:r>
              <a:rPr lang="cs-CZ" altLang="sk-SK" sz="4000" b="1" smtClean="0"/>
              <a:t>Meranie na CMM</a:t>
            </a:r>
          </a:p>
        </p:txBody>
      </p:sp>
      <p:pic>
        <p:nvPicPr>
          <p:cNvPr id="20483"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r="4346"/>
          <a:stretch>
            <a:fillRect/>
          </a:stretch>
        </p:blipFill>
        <p:spPr bwMode="auto">
          <a:xfrm>
            <a:off x="3995738" y="3027363"/>
            <a:ext cx="475297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1"/>
          <p:cNvSpPr>
            <a:spLocks noGrp="1" noChangeArrowheads="1"/>
          </p:cNvSpPr>
          <p:nvPr>
            <p:ph type="body" idx="1"/>
          </p:nvPr>
        </p:nvSpPr>
        <p:spPr>
          <a:xfrm>
            <a:off x="323850" y="1196975"/>
            <a:ext cx="8362950" cy="1223963"/>
          </a:xfrm>
        </p:spPr>
        <p:txBody>
          <a:bodyPr/>
          <a:lstStyle/>
          <a:p>
            <a:pPr marL="0" indent="0">
              <a:buFont typeface="Wingdings" pitchFamily="2" charset="2"/>
              <a:buNone/>
            </a:pPr>
            <a:r>
              <a:rPr lang="sk-SK" altLang="sk-SK" sz="2400" b="1" smtClean="0"/>
              <a:t>Pre účely merania je matematicky definovaný minimálny počet kontaktných bodov, ktorý  sa musí použiť, keď sa prekladá prvok cez geometrický útvar</a:t>
            </a:r>
            <a:endParaRPr lang="cs-CZ" altLang="sk-SK" sz="2400" b="1" smtClean="0"/>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781300"/>
            <a:ext cx="3706812"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3"/>
          <p:cNvSpPr>
            <a:spLocks noGrp="1" noChangeArrowheads="1"/>
          </p:cNvSpPr>
          <p:nvPr>
            <p:ph type="title"/>
          </p:nvPr>
        </p:nvSpPr>
        <p:spPr>
          <a:xfrm>
            <a:off x="457200" y="457200"/>
            <a:ext cx="8229600" cy="595313"/>
          </a:xfrm>
        </p:spPr>
        <p:txBody>
          <a:bodyPr/>
          <a:lstStyle/>
          <a:p>
            <a:r>
              <a:rPr lang="cs-CZ" altLang="sk-SK" sz="4000" b="1" smtClean="0"/>
              <a:t>Meranie na CMM</a:t>
            </a:r>
          </a:p>
        </p:txBody>
      </p:sp>
      <p:sp>
        <p:nvSpPr>
          <p:cNvPr id="21508" name="Rectangle 4"/>
          <p:cNvSpPr>
            <a:spLocks noGrp="1" noChangeArrowheads="1"/>
          </p:cNvSpPr>
          <p:nvPr>
            <p:ph type="body" sz="half" idx="1"/>
          </p:nvPr>
        </p:nvSpPr>
        <p:spPr>
          <a:xfrm>
            <a:off x="250825" y="1125538"/>
            <a:ext cx="8642350" cy="1584325"/>
          </a:xfrm>
        </p:spPr>
        <p:txBody>
          <a:bodyPr/>
          <a:lstStyle/>
          <a:p>
            <a:pPr marL="0" indent="0" algn="just">
              <a:buFont typeface="Wingdings" pitchFamily="2" charset="2"/>
              <a:buNone/>
            </a:pPr>
            <a:r>
              <a:rPr lang="sk-SK" altLang="sk-SK" sz="2400" smtClean="0"/>
              <a:t>Séria nameraných hodnôt vykonaných na obrobku tvorí vstupné údaje pre softvér súradnicového meracieho stroja,  v ktorom sú uskutočnené výpočty na určenie polohy, rozmerov a odchýlok od menovitej hodnoty. </a:t>
            </a:r>
            <a:endParaRPr lang="cs-CZ" altLang="sk-SK" sz="2400" smtClean="0"/>
          </a:p>
        </p:txBody>
      </p:sp>
      <p:pic>
        <p:nvPicPr>
          <p:cNvPr id="66565" name="16.wmv">
            <a:hlinkClick r:id="" action="ppaction://media"/>
          </p:cNvPr>
          <p:cNvPicPr>
            <a:picLocks noGrp="1"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4643438" y="2708275"/>
            <a:ext cx="4427537" cy="3321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7" descr="print_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284538"/>
            <a:ext cx="44275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656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41438"/>
            <a:ext cx="8885237"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Obdĺžnik 3"/>
          <p:cNvSpPr>
            <a:spLocks noChangeArrowheads="1"/>
          </p:cNvSpPr>
          <p:nvPr/>
        </p:nvSpPr>
        <p:spPr bwMode="auto">
          <a:xfrm>
            <a:off x="250825" y="333375"/>
            <a:ext cx="856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l-PL" altLang="sk-SK" sz="2800" b="1"/>
              <a:t>Vplyv jednotlivých faktorov na meranie na CMM</a:t>
            </a:r>
            <a:endParaRPr lang="sk-SK" altLang="sk-SK" sz="28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sk-SK" altLang="sk-SK" sz="3200" b="1" smtClean="0"/>
              <a:t>Stratégie merania na CMM</a:t>
            </a:r>
            <a:endParaRPr lang="sk-SK" altLang="sk-SK" sz="3200" smtClean="0"/>
          </a:p>
        </p:txBody>
      </p:sp>
      <p:sp>
        <p:nvSpPr>
          <p:cNvPr id="23555" name="Zástupný symbol obsahu 2"/>
          <p:cNvSpPr>
            <a:spLocks noGrp="1"/>
          </p:cNvSpPr>
          <p:nvPr>
            <p:ph idx="1"/>
          </p:nvPr>
        </p:nvSpPr>
        <p:spPr>
          <a:xfrm>
            <a:off x="107950" y="1196975"/>
            <a:ext cx="8856663" cy="5472113"/>
          </a:xfrm>
        </p:spPr>
        <p:txBody>
          <a:bodyPr/>
          <a:lstStyle/>
          <a:p>
            <a:pPr marL="0" indent="0">
              <a:buFontTx/>
              <a:buNone/>
            </a:pPr>
            <a:r>
              <a:rPr lang="sk-SK" altLang="sk-SK" sz="2400" b="1" smtClean="0"/>
              <a:t>Správna meracia prax</a:t>
            </a:r>
          </a:p>
          <a:p>
            <a:pPr marL="0" indent="0">
              <a:buFontTx/>
              <a:buNone/>
            </a:pPr>
            <a:r>
              <a:rPr lang="sk-SK" altLang="sk-SK" sz="2400" smtClean="0"/>
              <a:t>NPL (National Physical Laboratory) UK definuje šesť smerníc správnej meracej praxe a  sú to:</a:t>
            </a:r>
          </a:p>
          <a:p>
            <a:pPr marL="0" indent="0">
              <a:buFontTx/>
              <a:buNone/>
            </a:pPr>
            <a:r>
              <a:rPr lang="sk-SK" altLang="sk-SK" sz="2400" i="1" smtClean="0"/>
              <a:t>Správne merania</a:t>
            </a:r>
            <a:r>
              <a:rPr lang="sk-SK" altLang="sk-SK" sz="2400" smtClean="0"/>
              <a:t>: Merania by mali čo najvhodnejšie vyhovovať dohodnutým presne stanoveným požiadavkám.</a:t>
            </a:r>
          </a:p>
          <a:p>
            <a:pPr marL="0" indent="0">
              <a:buFontTx/>
              <a:buNone/>
            </a:pPr>
            <a:r>
              <a:rPr lang="pl-PL" altLang="sk-SK" sz="2400" i="1" smtClean="0"/>
              <a:t>Správne meracie vybavenie</a:t>
            </a:r>
            <a:r>
              <a:rPr lang="pl-PL" altLang="sk-SK" sz="2400" smtClean="0"/>
              <a:t>: Na meranie by sa mali používat meracie zariadenia a </a:t>
            </a:r>
            <a:r>
              <a:rPr lang="sk-SK" altLang="sk-SK" sz="2400" smtClean="0"/>
              <a:t>procesy, ktoré  demonštrujú zhodu so zamýšlaným použitím.</a:t>
            </a:r>
          </a:p>
          <a:p>
            <a:pPr marL="0" indent="0">
              <a:buFontTx/>
              <a:buNone/>
            </a:pPr>
            <a:r>
              <a:rPr lang="sk-SK" altLang="sk-SK" sz="2400" i="1" smtClean="0"/>
              <a:t>Správna obsluha</a:t>
            </a:r>
            <a:r>
              <a:rPr lang="sk-SK" altLang="sk-SK" sz="2400" smtClean="0"/>
              <a:t>: Pracovníci vykonávajúci merania, by mali byt kompetentní, náležite kvalifikovaní a dobre informovaní.</a:t>
            </a:r>
          </a:p>
          <a:p>
            <a:pPr marL="0" indent="0">
              <a:buFontTx/>
              <a:buNone/>
            </a:pPr>
            <a:r>
              <a:rPr lang="sk-SK" altLang="sk-SK" sz="2400" i="1" smtClean="0"/>
              <a:t>Pravidelné preskúmanie</a:t>
            </a:r>
            <a:r>
              <a:rPr lang="sk-SK" altLang="sk-SK" sz="2400" smtClean="0"/>
              <a:t>: Mali by byt oboje, interné a nezávislé posúdenie technickej úrovne všetkých meracích technických prostriedkov a postupov.</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obsahu 2"/>
          <p:cNvSpPr>
            <a:spLocks noGrp="1"/>
          </p:cNvSpPr>
          <p:nvPr>
            <p:ph idx="1"/>
          </p:nvPr>
        </p:nvSpPr>
        <p:spPr>
          <a:xfrm>
            <a:off x="457200" y="260350"/>
            <a:ext cx="8507413" cy="5865813"/>
          </a:xfrm>
        </p:spPr>
        <p:txBody>
          <a:bodyPr/>
          <a:lstStyle/>
          <a:p>
            <a:pPr marL="0" indent="0">
              <a:buFontTx/>
              <a:buNone/>
            </a:pPr>
            <a:r>
              <a:rPr lang="pl-PL" altLang="sk-SK" sz="2400" i="1" smtClean="0"/>
              <a:t>Preukázatelná zhoda</a:t>
            </a:r>
            <a:r>
              <a:rPr lang="pl-PL" altLang="sk-SK" sz="2400" smtClean="0"/>
              <a:t>: Merania vykonané na jednom mieste by mali byt zhodné s </a:t>
            </a:r>
            <a:r>
              <a:rPr lang="sk-SK" altLang="sk-SK" sz="2400" smtClean="0"/>
              <a:t>tými, ktoré sú vykonané niekde inde. </a:t>
            </a:r>
          </a:p>
          <a:p>
            <a:pPr marL="0" indent="0">
              <a:buFontTx/>
              <a:buNone/>
            </a:pPr>
            <a:r>
              <a:rPr lang="sk-SK" altLang="sk-SK" sz="2400" i="1" smtClean="0"/>
              <a:t>Správne postupy</a:t>
            </a:r>
            <a:r>
              <a:rPr lang="sk-SK" altLang="sk-SK" sz="2400" smtClean="0"/>
              <a:t>: Dobre definované postupy v  zhode s národnými a medzinárodnými </a:t>
            </a:r>
            <a:r>
              <a:rPr lang="pl-PL" altLang="sk-SK" sz="2400" smtClean="0"/>
              <a:t>normami by mali vyhovovat pre všetky merania.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50825" y="188913"/>
            <a:ext cx="8435975" cy="5937250"/>
          </a:xfrm>
        </p:spPr>
        <p:txBody>
          <a:bodyPr/>
          <a:lstStyle/>
          <a:p>
            <a:pPr marL="0" indent="0">
              <a:buFontTx/>
              <a:buNone/>
              <a:defRPr/>
            </a:pPr>
            <a:endParaRPr lang="sk-SK" sz="2400" b="1" dirty="0" smtClean="0"/>
          </a:p>
          <a:p>
            <a:pPr marL="0" indent="0">
              <a:buFontTx/>
              <a:buNone/>
              <a:defRPr/>
            </a:pPr>
            <a:r>
              <a:rPr lang="sk-SK" sz="2400" b="1" dirty="0" smtClean="0"/>
              <a:t>Všeobecnú stratégiu merania </a:t>
            </a:r>
            <a:r>
              <a:rPr lang="sk-SK" sz="2400" dirty="0" smtClean="0"/>
              <a:t>môžeme rozdeliť do nasledovných relatívne samostatných </a:t>
            </a:r>
            <a:r>
              <a:rPr lang="pl-PL" sz="2400" dirty="0" smtClean="0"/>
              <a:t>na seba nadväzujúcich zložitých procesov:</a:t>
            </a:r>
          </a:p>
          <a:p>
            <a:pPr marL="0" indent="0">
              <a:buFontTx/>
              <a:buNone/>
              <a:defRPr/>
            </a:pPr>
            <a:endParaRPr lang="pl-PL" sz="2400" dirty="0" smtClean="0"/>
          </a:p>
          <a:p>
            <a:pPr marL="0" indent="0">
              <a:buFontTx/>
              <a:buNone/>
              <a:defRPr/>
            </a:pPr>
            <a:r>
              <a:rPr lang="sk-SK" sz="2400" dirty="0" smtClean="0"/>
              <a:t>1. Výber útvarov určených na meranie</a:t>
            </a:r>
          </a:p>
          <a:p>
            <a:pPr marL="0" indent="0">
              <a:buFontTx/>
              <a:buNone/>
              <a:defRPr/>
            </a:pPr>
            <a:r>
              <a:rPr lang="sk-SK" sz="2400" dirty="0" smtClean="0"/>
              <a:t>2. Definícia základne (í) súčiastky použitej v súradnicovom     systéme</a:t>
            </a:r>
          </a:p>
          <a:p>
            <a:pPr marL="0" indent="0">
              <a:buFontTx/>
              <a:buNone/>
              <a:defRPr/>
            </a:pPr>
            <a:r>
              <a:rPr lang="sk-SK" sz="2400" dirty="0" smtClean="0"/>
              <a:t>3. Výber orientácie súčiastky</a:t>
            </a:r>
          </a:p>
          <a:p>
            <a:pPr marL="0" indent="0">
              <a:buFontTx/>
              <a:buNone/>
              <a:defRPr/>
            </a:pPr>
            <a:r>
              <a:rPr lang="sk-SK" sz="2400" dirty="0" smtClean="0"/>
              <a:t>4. Výber spôsobu upnutia súčiastky</a:t>
            </a:r>
          </a:p>
          <a:p>
            <a:pPr marL="0" indent="0">
              <a:buFontTx/>
              <a:buNone/>
              <a:defRPr/>
            </a:pPr>
            <a:r>
              <a:rPr lang="sk-SK" sz="2400" dirty="0" smtClean="0"/>
              <a:t>5. Kalibrácia snímača</a:t>
            </a:r>
          </a:p>
          <a:p>
            <a:pPr marL="0" indent="0">
              <a:buFontTx/>
              <a:buNone/>
              <a:defRPr/>
            </a:pPr>
            <a:r>
              <a:rPr lang="sk-SK" sz="2400" dirty="0" smtClean="0"/>
              <a:t>6. Definícia stratégie snímania</a:t>
            </a:r>
          </a:p>
          <a:p>
            <a:pPr marL="0" indent="0">
              <a:buFontTx/>
              <a:buNone/>
              <a:defRPr/>
            </a:pPr>
            <a:r>
              <a:rPr lang="sk-SK" sz="2400" dirty="0" smtClean="0"/>
              <a:t>7. Programovanie súradnicového meracieho stroja</a:t>
            </a:r>
          </a:p>
          <a:p>
            <a:pPr marL="0" indent="0">
              <a:buFontTx/>
              <a:buNone/>
              <a:defRPr/>
            </a:pPr>
            <a:r>
              <a:rPr lang="sk-SK" sz="2400" dirty="0" smtClean="0"/>
              <a:t>8. Merací protokol</a:t>
            </a:r>
          </a:p>
          <a:p>
            <a:pPr>
              <a:defRPr/>
            </a:pP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350"/>
            <a:ext cx="8435975" cy="5865813"/>
          </a:xfrm>
        </p:spPr>
        <p:txBody>
          <a:bodyPr/>
          <a:lstStyle/>
          <a:p>
            <a:pPr algn="just">
              <a:lnSpc>
                <a:spcPct val="90000"/>
              </a:lnSpc>
              <a:buFontTx/>
              <a:buNone/>
              <a:defRPr/>
            </a:pPr>
            <a:r>
              <a:rPr lang="sk-SK" sz="2400" dirty="0" smtClean="0">
                <a:latin typeface="+mj-lt"/>
              </a:rPr>
              <a:t>    Podľa konštrukcie sa súradnicové meracie stroje rozdeľujú na tri základné skupiny:</a:t>
            </a:r>
          </a:p>
          <a:p>
            <a:pPr algn="just">
              <a:lnSpc>
                <a:spcPct val="90000"/>
              </a:lnSpc>
              <a:buFontTx/>
              <a:buNone/>
              <a:defRPr/>
            </a:pPr>
            <a:endParaRPr lang="sk-SK" sz="2400" dirty="0" smtClean="0">
              <a:latin typeface="+mj-lt"/>
            </a:endParaRPr>
          </a:p>
          <a:p>
            <a:pPr marL="0" indent="0">
              <a:lnSpc>
                <a:spcPct val="90000"/>
              </a:lnSpc>
              <a:spcBef>
                <a:spcPct val="0"/>
              </a:spcBef>
              <a:buFontTx/>
              <a:buNone/>
              <a:defRPr/>
            </a:pPr>
            <a:r>
              <a:rPr lang="sk-SK" sz="2800" dirty="0" smtClean="0">
                <a:latin typeface="+mj-lt"/>
              </a:rPr>
              <a:t>    </a:t>
            </a:r>
            <a:r>
              <a:rPr lang="sk-SK" sz="2800" dirty="0" err="1" smtClean="0">
                <a:latin typeface="+mj-lt"/>
              </a:rPr>
              <a:t>jednosúradnicové</a:t>
            </a:r>
            <a:r>
              <a:rPr lang="sk-SK" sz="2800" dirty="0" smtClean="0">
                <a:latin typeface="+mj-lt"/>
              </a:rPr>
              <a:t> meracie stroje</a:t>
            </a:r>
            <a:r>
              <a:rPr lang="sk-SK" sz="2400" dirty="0" smtClean="0">
                <a:latin typeface="+mj-lt"/>
              </a:rPr>
              <a:t> </a:t>
            </a:r>
          </a:p>
          <a:p>
            <a:pPr marL="0" indent="0">
              <a:lnSpc>
                <a:spcPct val="90000"/>
              </a:lnSpc>
              <a:spcBef>
                <a:spcPct val="0"/>
              </a:spcBef>
              <a:buFontTx/>
              <a:buNone/>
              <a:defRPr/>
            </a:pPr>
            <a:r>
              <a:rPr lang="sk-SK" sz="2400" dirty="0" smtClean="0">
                <a:latin typeface="+mj-lt"/>
              </a:rPr>
              <a:t>    umožňujú merať rozmer len v jednej </a:t>
            </a:r>
            <a:r>
              <a:rPr lang="sk-SK" sz="2400" i="1" dirty="0" smtClean="0">
                <a:latin typeface="+mj-lt"/>
              </a:rPr>
              <a:t>osi x</a:t>
            </a:r>
          </a:p>
          <a:p>
            <a:pPr marL="0" indent="0">
              <a:lnSpc>
                <a:spcPct val="90000"/>
              </a:lnSpc>
              <a:spcBef>
                <a:spcPct val="0"/>
              </a:spcBef>
              <a:buFontTx/>
              <a:buNone/>
              <a:defRPr/>
            </a:pPr>
            <a:endParaRPr lang="sk-SK" sz="2400" i="1" dirty="0" smtClean="0">
              <a:latin typeface="+mj-lt"/>
            </a:endParaRPr>
          </a:p>
          <a:p>
            <a:pPr marL="0" indent="0">
              <a:lnSpc>
                <a:spcPct val="90000"/>
              </a:lnSpc>
              <a:spcBef>
                <a:spcPct val="0"/>
              </a:spcBef>
              <a:buFontTx/>
              <a:buNone/>
              <a:defRPr/>
            </a:pPr>
            <a:r>
              <a:rPr lang="sk-SK" sz="2800" dirty="0" smtClean="0">
                <a:latin typeface="+mj-lt"/>
              </a:rPr>
              <a:t>   </a:t>
            </a:r>
            <a:r>
              <a:rPr lang="sk-SK" sz="2800" dirty="0" err="1" smtClean="0">
                <a:latin typeface="+mj-lt"/>
              </a:rPr>
              <a:t>dvojsúradnicové</a:t>
            </a:r>
            <a:r>
              <a:rPr lang="sk-SK" sz="2800" dirty="0" smtClean="0">
                <a:latin typeface="+mj-lt"/>
              </a:rPr>
              <a:t> meracie stroje</a:t>
            </a:r>
          </a:p>
          <a:p>
            <a:pPr marL="0" indent="0">
              <a:lnSpc>
                <a:spcPct val="90000"/>
              </a:lnSpc>
              <a:spcBef>
                <a:spcPct val="0"/>
              </a:spcBef>
              <a:buFontTx/>
              <a:buNone/>
              <a:defRPr/>
            </a:pPr>
            <a:r>
              <a:rPr lang="sk-SK" sz="2400" dirty="0" smtClean="0">
                <a:latin typeface="+mj-lt"/>
              </a:rPr>
              <a:t>   umožňujú merať rozmer v dvoch navzájom kolmých</a:t>
            </a:r>
          </a:p>
          <a:p>
            <a:pPr marL="0" indent="0">
              <a:lnSpc>
                <a:spcPct val="90000"/>
              </a:lnSpc>
              <a:spcBef>
                <a:spcPct val="0"/>
              </a:spcBef>
              <a:buFontTx/>
              <a:buNone/>
              <a:defRPr/>
            </a:pPr>
            <a:r>
              <a:rPr lang="sk-SK" sz="2400" dirty="0">
                <a:latin typeface="+mj-lt"/>
              </a:rPr>
              <a:t> </a:t>
            </a:r>
            <a:r>
              <a:rPr lang="sk-SK" sz="2400" dirty="0" smtClean="0">
                <a:latin typeface="+mj-lt"/>
              </a:rPr>
              <a:t>  osiach  </a:t>
            </a:r>
            <a:r>
              <a:rPr lang="sk-SK" sz="2400" i="1" dirty="0" smtClean="0">
                <a:latin typeface="+mj-lt"/>
              </a:rPr>
              <a:t>x </a:t>
            </a:r>
            <a:r>
              <a:rPr lang="sk-SK" sz="2400" dirty="0" smtClean="0">
                <a:latin typeface="+mj-lt"/>
              </a:rPr>
              <a:t>a </a:t>
            </a:r>
            <a:r>
              <a:rPr lang="sk-SK" sz="2400" i="1" dirty="0" smtClean="0">
                <a:latin typeface="+mj-lt"/>
              </a:rPr>
              <a:t>y, </a:t>
            </a:r>
            <a:r>
              <a:rPr lang="sk-SK" sz="2400" dirty="0" smtClean="0">
                <a:latin typeface="+mj-lt"/>
              </a:rPr>
              <a:t>teda v jednej rovine</a:t>
            </a:r>
          </a:p>
          <a:p>
            <a:pPr marL="0" indent="0">
              <a:lnSpc>
                <a:spcPct val="90000"/>
              </a:lnSpc>
              <a:spcBef>
                <a:spcPct val="0"/>
              </a:spcBef>
              <a:buFontTx/>
              <a:buNone/>
              <a:defRPr/>
            </a:pPr>
            <a:endParaRPr lang="sk-SK" sz="2400" dirty="0" smtClean="0">
              <a:latin typeface="+mj-lt"/>
            </a:endParaRPr>
          </a:p>
          <a:p>
            <a:pPr marL="0" indent="0">
              <a:lnSpc>
                <a:spcPct val="90000"/>
              </a:lnSpc>
              <a:spcBef>
                <a:spcPct val="0"/>
              </a:spcBef>
              <a:buFontTx/>
              <a:buNone/>
              <a:defRPr/>
            </a:pPr>
            <a:r>
              <a:rPr lang="sk-SK" sz="2800" dirty="0" smtClean="0">
                <a:latin typeface="+mj-lt"/>
              </a:rPr>
              <a:t>   </a:t>
            </a:r>
            <a:r>
              <a:rPr lang="sk-SK" sz="2800" dirty="0" err="1" smtClean="0">
                <a:latin typeface="+mj-lt"/>
              </a:rPr>
              <a:t>trojsúradnicové</a:t>
            </a:r>
            <a:r>
              <a:rPr lang="sk-SK" sz="2800" dirty="0" smtClean="0">
                <a:latin typeface="+mj-lt"/>
              </a:rPr>
              <a:t> meracie stroje </a:t>
            </a:r>
          </a:p>
          <a:p>
            <a:pPr marL="0" indent="0">
              <a:lnSpc>
                <a:spcPct val="90000"/>
              </a:lnSpc>
              <a:spcBef>
                <a:spcPct val="0"/>
              </a:spcBef>
              <a:buFontTx/>
              <a:buNone/>
              <a:defRPr/>
            </a:pPr>
            <a:r>
              <a:rPr lang="sk-SK" sz="2800" dirty="0">
                <a:latin typeface="+mj-lt"/>
              </a:rPr>
              <a:t> </a:t>
            </a:r>
            <a:r>
              <a:rPr lang="sk-SK" sz="2800" dirty="0" smtClean="0">
                <a:latin typeface="+mj-lt"/>
              </a:rPr>
              <a:t>  </a:t>
            </a:r>
            <a:r>
              <a:rPr lang="sk-SK" sz="2400" dirty="0" smtClean="0">
                <a:latin typeface="+mj-lt"/>
              </a:rPr>
              <a:t>umožňujú merať rozmer v troch navzájom kolmých </a:t>
            </a:r>
          </a:p>
          <a:p>
            <a:pPr marL="0" indent="0">
              <a:lnSpc>
                <a:spcPct val="90000"/>
              </a:lnSpc>
              <a:spcBef>
                <a:spcPct val="0"/>
              </a:spcBef>
              <a:buFontTx/>
              <a:buNone/>
              <a:defRPr/>
            </a:pPr>
            <a:r>
              <a:rPr lang="sk-SK" sz="2400" dirty="0">
                <a:latin typeface="+mj-lt"/>
              </a:rPr>
              <a:t> </a:t>
            </a:r>
            <a:r>
              <a:rPr lang="sk-SK" sz="2400" dirty="0" smtClean="0">
                <a:latin typeface="+mj-lt"/>
              </a:rPr>
              <a:t>  osiach </a:t>
            </a:r>
            <a:r>
              <a:rPr lang="sk-SK" sz="2400" i="1" dirty="0" smtClean="0">
                <a:latin typeface="+mj-lt"/>
              </a:rPr>
              <a:t>x, y </a:t>
            </a:r>
            <a:r>
              <a:rPr lang="sk-SK" sz="2400" dirty="0" smtClean="0">
                <a:latin typeface="+mj-lt"/>
              </a:rPr>
              <a:t>a </a:t>
            </a:r>
            <a:r>
              <a:rPr lang="sk-SK" sz="2400" i="1" dirty="0" smtClean="0">
                <a:latin typeface="+mj-lt"/>
              </a:rPr>
              <a:t>z, </a:t>
            </a:r>
            <a:r>
              <a:rPr lang="sk-SK" sz="2400" dirty="0" smtClean="0">
                <a:latin typeface="+mj-lt"/>
              </a:rPr>
              <a:t>teda v priestore.</a:t>
            </a:r>
            <a:endParaRPr lang="cs-CZ" sz="2400" dirty="0" smtClean="0">
              <a:latin typeface="+mj-lt"/>
            </a:endParaRPr>
          </a:p>
          <a:p>
            <a:pPr>
              <a:defRPr/>
            </a:pPr>
            <a:endParaRPr lang="sk-SK" sz="24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395536" y="980728"/>
            <a:ext cx="8640960" cy="4324261"/>
          </a:xfrm>
          <a:prstGeom prst="rect">
            <a:avLst/>
          </a:prstGeom>
        </p:spPr>
        <p:txBody>
          <a:bodyPr wrap="square">
            <a:spAutoFit/>
          </a:bodyPr>
          <a:lstStyle/>
          <a:p>
            <a:pPr indent="323850" algn="ctr">
              <a:lnSpc>
                <a:spcPct val="150000"/>
              </a:lnSpc>
              <a:spcBef>
                <a:spcPts val="300"/>
              </a:spcBef>
              <a:spcAft>
                <a:spcPts val="0"/>
              </a:spcAft>
            </a:pPr>
            <a:r>
              <a:rPr lang="sk-SK" b="1" i="1" dirty="0">
                <a:latin typeface="+mn-lt"/>
                <a:ea typeface="Times New Roman" panose="02020603050405020304" pitchFamily="18" charset="0"/>
              </a:rPr>
              <a:t>Merací program - CALYPSO  </a:t>
            </a:r>
            <a:endParaRPr lang="sk-SK" dirty="0">
              <a:latin typeface="+mn-lt"/>
              <a:ea typeface="Times New Roman" panose="02020603050405020304" pitchFamily="18" charset="0"/>
            </a:endParaRPr>
          </a:p>
          <a:p>
            <a:pPr indent="323850" algn="ctr">
              <a:lnSpc>
                <a:spcPct val="150000"/>
              </a:lnSpc>
              <a:spcBef>
                <a:spcPts val="300"/>
              </a:spcBef>
              <a:spcAft>
                <a:spcPts val="0"/>
              </a:spcAft>
            </a:pPr>
            <a:r>
              <a:rPr lang="sk-SK" dirty="0">
                <a:latin typeface="+mn-lt"/>
                <a:ea typeface="Times New Roman" panose="02020603050405020304" pitchFamily="18" charset="0"/>
              </a:rPr>
              <a:t> </a:t>
            </a:r>
          </a:p>
          <a:p>
            <a:pPr indent="323850" algn="just">
              <a:lnSpc>
                <a:spcPct val="150000"/>
              </a:lnSpc>
              <a:spcBef>
                <a:spcPts val="300"/>
              </a:spcBef>
              <a:spcAft>
                <a:spcPts val="0"/>
              </a:spcAft>
            </a:pPr>
            <a:r>
              <a:rPr lang="sk-SK" dirty="0">
                <a:latin typeface="+mn-lt"/>
                <a:ea typeface="Times New Roman" panose="02020603050405020304" pitchFamily="18" charset="0"/>
              </a:rPr>
              <a:t>Najdôležitejšou výhodou softvéru je, že automaticky identifikuje geometrické elementy, ktoré sníma a ihneď generuje dráhy a stratégie snímania, dráhy objazdu po snímaní a pojazdy medzi jednotlivými elementmi.  Parametre merania zadáva do preddefinovanej štruktúry. Niektoré vstupné polia v menu sú už obsadené prednastavenými hodnotami. Údaje, ktoré je potrebné v programe </a:t>
            </a:r>
            <a:r>
              <a:rPr lang="sk-SK" dirty="0" err="1">
                <a:latin typeface="+mn-lt"/>
                <a:ea typeface="Times New Roman" panose="02020603050405020304" pitchFamily="18" charset="0"/>
              </a:rPr>
              <a:t>Calypso</a:t>
            </a:r>
            <a:r>
              <a:rPr lang="sk-SK" dirty="0">
                <a:latin typeface="+mn-lt"/>
                <a:ea typeface="Times New Roman" panose="02020603050405020304" pitchFamily="18" charset="0"/>
              </a:rPr>
              <a:t> zadať ručne, sú zreteľne označené. Po rýchlom a spoľahlivom získaní výsledkov merania softvér umožní individuálnu úpravu protokolov, napr. farebné zobrazenie prekročenia tolerancie alebo kompletné grafické zobrazenie výsledkov merania.    </a:t>
            </a:r>
            <a:endParaRPr lang="sk-SK" sz="1800" dirty="0">
              <a:effectLst/>
              <a:latin typeface="+mn-lt"/>
              <a:ea typeface="Times New Roman" panose="02020603050405020304" pitchFamily="18" charset="0"/>
            </a:endParaRPr>
          </a:p>
        </p:txBody>
      </p:sp>
    </p:spTree>
    <p:extLst>
      <p:ext uri="{BB962C8B-B14F-4D97-AF65-F5344CB8AC3E}">
        <p14:creationId xmlns:p14="http://schemas.microsoft.com/office/powerpoint/2010/main" val="285322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Obrázok 37" descr="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84784"/>
            <a:ext cx="53625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lokTextu 3"/>
          <p:cNvSpPr txBox="1"/>
          <p:nvPr/>
        </p:nvSpPr>
        <p:spPr>
          <a:xfrm>
            <a:off x="2361120" y="548680"/>
            <a:ext cx="5256584" cy="646331"/>
          </a:xfrm>
          <a:prstGeom prst="rect">
            <a:avLst/>
          </a:prstGeom>
          <a:noFill/>
        </p:spPr>
        <p:txBody>
          <a:bodyPr wrap="square" rtlCol="0">
            <a:spAutoFit/>
          </a:bodyPr>
          <a:lstStyle/>
          <a:p>
            <a:pPr algn="ctr"/>
            <a:r>
              <a:rPr lang="sk-SK" b="1" dirty="0"/>
              <a:t>Pracovná plocha programu </a:t>
            </a:r>
            <a:r>
              <a:rPr lang="sk-SK" b="1" dirty="0" err="1"/>
              <a:t>Calypso</a:t>
            </a:r>
            <a:r>
              <a:rPr lang="sk-SK" b="1" dirty="0"/>
              <a:t> </a:t>
            </a:r>
          </a:p>
          <a:p>
            <a:endParaRPr lang="sk-SK" dirty="0"/>
          </a:p>
        </p:txBody>
      </p:sp>
    </p:spTree>
    <p:extLst>
      <p:ext uri="{BB962C8B-B14F-4D97-AF65-F5344CB8AC3E}">
        <p14:creationId xmlns:p14="http://schemas.microsoft.com/office/powerpoint/2010/main" val="406253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p:cNvGraphicFramePr>
            <a:graphicFrameLocks noGrp="1"/>
          </p:cNvGraphicFramePr>
          <p:nvPr>
            <p:extLst>
              <p:ext uri="{D42A27DB-BD31-4B8C-83A1-F6EECF244321}">
                <p14:modId xmlns:p14="http://schemas.microsoft.com/office/powerpoint/2010/main" val="3574016986"/>
              </p:ext>
            </p:extLst>
          </p:nvPr>
        </p:nvGraphicFramePr>
        <p:xfrm>
          <a:off x="1691680" y="2204864"/>
          <a:ext cx="5757615" cy="2302510"/>
        </p:xfrm>
        <a:graphic>
          <a:graphicData uri="http://schemas.openxmlformats.org/drawingml/2006/table">
            <a:tbl>
              <a:tblPr firstRow="1" firstCol="1" bandRow="1" bandCol="1">
                <a:tableStyleId>{5C22544A-7EE6-4342-B048-85BDC9FD1C3A}</a:tableStyleId>
              </a:tblPr>
              <a:tblGrid>
                <a:gridCol w="3858063">
                  <a:extLst>
                    <a:ext uri="{9D8B030D-6E8A-4147-A177-3AD203B41FA5}">
                      <a16:colId xmlns:a16="http://schemas.microsoft.com/office/drawing/2014/main" val="1644008019"/>
                    </a:ext>
                  </a:extLst>
                </a:gridCol>
                <a:gridCol w="1899552">
                  <a:extLst>
                    <a:ext uri="{9D8B030D-6E8A-4147-A177-3AD203B41FA5}">
                      <a16:colId xmlns:a16="http://schemas.microsoft.com/office/drawing/2014/main" val="4282402137"/>
                    </a:ext>
                  </a:extLst>
                </a:gridCol>
              </a:tblGrid>
              <a:tr h="469265">
                <a:tc>
                  <a:txBody>
                    <a:bodyPr/>
                    <a:lstStyle/>
                    <a:p>
                      <a:pPr indent="323850" algn="ctr">
                        <a:lnSpc>
                          <a:spcPct val="150000"/>
                        </a:lnSpc>
                        <a:spcBef>
                          <a:spcPts val="300"/>
                        </a:spcBef>
                        <a:spcAft>
                          <a:spcPts val="0"/>
                        </a:spcAft>
                      </a:pPr>
                      <a:r>
                        <a:rPr lang="sk-SK" sz="1100" dirty="0">
                          <a:solidFill>
                            <a:schemeClr val="tx1"/>
                          </a:solidFill>
                          <a:effectLst/>
                        </a:rPr>
                        <a:t>Chyba pri meraní dĺžky  E</a:t>
                      </a:r>
                      <a:endParaRPr lang="sk-SK" sz="1200" dirty="0">
                        <a:solidFill>
                          <a:schemeClr val="tx1"/>
                        </a:solidFill>
                        <a:effectLst/>
                      </a:endParaRPr>
                    </a:p>
                    <a:p>
                      <a:pPr indent="323850" algn="ctr">
                        <a:lnSpc>
                          <a:spcPct val="150000"/>
                        </a:lnSpc>
                        <a:spcBef>
                          <a:spcPts val="300"/>
                        </a:spcBef>
                        <a:spcAft>
                          <a:spcPts val="0"/>
                        </a:spcAft>
                      </a:pPr>
                      <a:r>
                        <a:rPr lang="sk-SK" sz="1100" dirty="0">
                          <a:solidFill>
                            <a:schemeClr val="tx1"/>
                          </a:solidFill>
                          <a:effectLst/>
                        </a:rPr>
                        <a:t>(podľa DIN EN ISO 10360-2)</a:t>
                      </a:r>
                      <a:endParaRPr lang="sk-SK"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indent="323850" algn="ctr">
                        <a:lnSpc>
                          <a:spcPct val="150000"/>
                        </a:lnSpc>
                        <a:spcBef>
                          <a:spcPts val="300"/>
                        </a:spcBef>
                        <a:spcAft>
                          <a:spcPts val="0"/>
                        </a:spcAft>
                      </a:pPr>
                      <a:r>
                        <a:rPr lang="sk-SK" sz="1100" b="1" dirty="0" smtClean="0">
                          <a:solidFill>
                            <a:schemeClr val="tx1"/>
                          </a:solidFill>
                          <a:effectLst/>
                        </a:rPr>
                        <a:t>± 1,8 </a:t>
                      </a:r>
                      <a:r>
                        <a:rPr lang="sk-SK" sz="1100" b="1" dirty="0">
                          <a:solidFill>
                            <a:schemeClr val="tx1"/>
                          </a:solidFill>
                          <a:effectLst/>
                        </a:rPr>
                        <a:t>+ L/300 (µm)</a:t>
                      </a:r>
                      <a:endParaRPr lang="sk-SK"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742684506"/>
                  </a:ext>
                </a:extLst>
              </a:tr>
              <a:tr h="469265">
                <a:tc>
                  <a:txBody>
                    <a:bodyPr/>
                    <a:lstStyle/>
                    <a:p>
                      <a:pPr indent="323850" algn="ctr">
                        <a:lnSpc>
                          <a:spcPct val="150000"/>
                        </a:lnSpc>
                        <a:spcBef>
                          <a:spcPts val="300"/>
                        </a:spcBef>
                        <a:spcAft>
                          <a:spcPts val="0"/>
                        </a:spcAft>
                      </a:pPr>
                      <a:r>
                        <a:rPr lang="sk-SK" sz="1100" dirty="0">
                          <a:solidFill>
                            <a:schemeClr val="tx1"/>
                          </a:solidFill>
                          <a:effectLst/>
                        </a:rPr>
                        <a:t>Dotyková chyba P</a:t>
                      </a:r>
                      <a:endParaRPr lang="sk-SK" sz="1200" dirty="0">
                        <a:solidFill>
                          <a:schemeClr val="tx1"/>
                        </a:solidFill>
                        <a:effectLst/>
                      </a:endParaRPr>
                    </a:p>
                    <a:p>
                      <a:pPr indent="323850" algn="ctr">
                        <a:lnSpc>
                          <a:spcPct val="150000"/>
                        </a:lnSpc>
                        <a:spcBef>
                          <a:spcPts val="300"/>
                        </a:spcBef>
                        <a:spcAft>
                          <a:spcPts val="0"/>
                        </a:spcAft>
                      </a:pPr>
                      <a:r>
                        <a:rPr lang="sk-SK" sz="1100" dirty="0">
                          <a:solidFill>
                            <a:schemeClr val="tx1"/>
                          </a:solidFill>
                          <a:effectLst/>
                        </a:rPr>
                        <a:t>(podľa DIN EN ISO 10360-2)</a:t>
                      </a:r>
                      <a:endParaRPr lang="sk-SK"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indent="323850" algn="ctr">
                        <a:lnSpc>
                          <a:spcPct val="150000"/>
                        </a:lnSpc>
                        <a:spcBef>
                          <a:spcPts val="300"/>
                        </a:spcBef>
                        <a:spcAft>
                          <a:spcPts val="0"/>
                        </a:spcAft>
                      </a:pPr>
                      <a:r>
                        <a:rPr lang="sk-SK" sz="1100" b="1" dirty="0" smtClean="0">
                          <a:solidFill>
                            <a:schemeClr val="tx1"/>
                          </a:solidFill>
                          <a:effectLst/>
                        </a:rPr>
                        <a:t> </a:t>
                      </a:r>
                      <a:r>
                        <a:rPr lang="sk-SK" sz="1100" b="1" dirty="0" smtClean="0">
                          <a:solidFill>
                            <a:schemeClr val="tx1"/>
                          </a:solidFill>
                          <a:effectLst/>
                        </a:rPr>
                        <a:t>± </a:t>
                      </a:r>
                      <a:r>
                        <a:rPr lang="sk-SK" sz="1100" b="1" dirty="0" smtClean="0">
                          <a:solidFill>
                            <a:schemeClr val="tx1"/>
                          </a:solidFill>
                          <a:effectLst/>
                        </a:rPr>
                        <a:t>1,8 </a:t>
                      </a:r>
                      <a:r>
                        <a:rPr lang="sk-SK" sz="1100" b="1" dirty="0">
                          <a:solidFill>
                            <a:schemeClr val="tx1"/>
                          </a:solidFill>
                          <a:effectLst/>
                        </a:rPr>
                        <a:t>(µm)</a:t>
                      </a:r>
                      <a:endParaRPr lang="sk-SK"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803435950"/>
                  </a:ext>
                </a:extLst>
              </a:tr>
              <a:tr h="466090">
                <a:tc>
                  <a:txBody>
                    <a:bodyPr/>
                    <a:lstStyle/>
                    <a:p>
                      <a:pPr indent="323850" algn="ctr">
                        <a:lnSpc>
                          <a:spcPct val="150000"/>
                        </a:lnSpc>
                        <a:spcBef>
                          <a:spcPts val="300"/>
                        </a:spcBef>
                        <a:spcAft>
                          <a:spcPts val="0"/>
                        </a:spcAft>
                      </a:pPr>
                      <a:r>
                        <a:rPr lang="sk-SK" sz="1100" dirty="0">
                          <a:solidFill>
                            <a:schemeClr val="tx1"/>
                          </a:solidFill>
                          <a:effectLst/>
                        </a:rPr>
                        <a:t>Chyba pri skenovaní TPH</a:t>
                      </a:r>
                      <a:endParaRPr lang="sk-SK" sz="1200" dirty="0">
                        <a:solidFill>
                          <a:schemeClr val="tx1"/>
                        </a:solidFill>
                        <a:effectLst/>
                      </a:endParaRPr>
                    </a:p>
                    <a:p>
                      <a:pPr indent="323850" algn="ctr">
                        <a:lnSpc>
                          <a:spcPct val="150000"/>
                        </a:lnSpc>
                        <a:spcBef>
                          <a:spcPts val="300"/>
                        </a:spcBef>
                        <a:spcAft>
                          <a:spcPts val="0"/>
                        </a:spcAft>
                      </a:pPr>
                      <a:r>
                        <a:rPr lang="sk-SK" sz="1100" dirty="0">
                          <a:solidFill>
                            <a:schemeClr val="tx1"/>
                          </a:solidFill>
                          <a:effectLst/>
                        </a:rPr>
                        <a:t>(podľa DIN EN ISO 10360-4)</a:t>
                      </a:r>
                      <a:endParaRPr lang="sk-SK"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indent="323850" algn="ctr">
                        <a:lnSpc>
                          <a:spcPct val="150000"/>
                        </a:lnSpc>
                        <a:spcBef>
                          <a:spcPts val="300"/>
                        </a:spcBef>
                        <a:spcAft>
                          <a:spcPts val="0"/>
                        </a:spcAft>
                      </a:pPr>
                      <a:r>
                        <a:rPr lang="sk-SK" sz="1100" b="1" dirty="0" smtClean="0">
                          <a:solidFill>
                            <a:schemeClr val="tx1"/>
                          </a:solidFill>
                          <a:effectLst/>
                        </a:rPr>
                        <a:t> </a:t>
                      </a:r>
                      <a:r>
                        <a:rPr lang="sk-SK" sz="1100" b="1" dirty="0" smtClean="0">
                          <a:solidFill>
                            <a:schemeClr val="tx1"/>
                          </a:solidFill>
                          <a:effectLst/>
                        </a:rPr>
                        <a:t>± </a:t>
                      </a:r>
                      <a:r>
                        <a:rPr lang="sk-SK" sz="1100" b="1" dirty="0" smtClean="0">
                          <a:solidFill>
                            <a:schemeClr val="tx1"/>
                          </a:solidFill>
                          <a:effectLst/>
                        </a:rPr>
                        <a:t>3,5 </a:t>
                      </a:r>
                      <a:r>
                        <a:rPr lang="sk-SK" sz="1100" b="1" dirty="0">
                          <a:solidFill>
                            <a:schemeClr val="tx1"/>
                          </a:solidFill>
                          <a:effectLst/>
                        </a:rPr>
                        <a:t>(µm)</a:t>
                      </a:r>
                      <a:endParaRPr lang="sk-SK" sz="1200" b="1" dirty="0">
                        <a:solidFill>
                          <a:schemeClr val="tx1"/>
                        </a:solidFill>
                        <a:effectLst/>
                      </a:endParaRPr>
                    </a:p>
                    <a:p>
                      <a:pPr indent="323850" algn="ctr">
                        <a:lnSpc>
                          <a:spcPct val="150000"/>
                        </a:lnSpc>
                        <a:spcBef>
                          <a:spcPts val="300"/>
                        </a:spcBef>
                        <a:spcAft>
                          <a:spcPts val="0"/>
                        </a:spcAft>
                      </a:pPr>
                      <a:r>
                        <a:rPr lang="sk-SK" sz="1100" b="1" dirty="0">
                          <a:solidFill>
                            <a:schemeClr val="tx1"/>
                          </a:solidFill>
                          <a:effectLst/>
                        </a:rPr>
                        <a:t> </a:t>
                      </a:r>
                      <a:endParaRPr lang="sk-SK"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493245435"/>
                  </a:ext>
                </a:extLst>
              </a:tr>
              <a:tr h="679450">
                <a:tc>
                  <a:txBody>
                    <a:bodyPr/>
                    <a:lstStyle/>
                    <a:p>
                      <a:pPr indent="323850" algn="ctr">
                        <a:lnSpc>
                          <a:spcPct val="150000"/>
                        </a:lnSpc>
                        <a:spcBef>
                          <a:spcPts val="300"/>
                        </a:spcBef>
                        <a:spcAft>
                          <a:spcPts val="0"/>
                        </a:spcAft>
                      </a:pPr>
                      <a:r>
                        <a:rPr lang="sk-SK" sz="1100" dirty="0">
                          <a:solidFill>
                            <a:schemeClr val="tx1"/>
                          </a:solidFill>
                          <a:effectLst/>
                        </a:rPr>
                        <a:t>Chyba pri meraní tvaru  </a:t>
                      </a:r>
                      <a:r>
                        <a:rPr lang="sk-SK" sz="1100" dirty="0" err="1">
                          <a:solidFill>
                            <a:schemeClr val="tx1"/>
                          </a:solidFill>
                          <a:effectLst/>
                        </a:rPr>
                        <a:t>RONt</a:t>
                      </a:r>
                      <a:endParaRPr lang="sk-SK" sz="1200" dirty="0">
                        <a:solidFill>
                          <a:schemeClr val="tx1"/>
                        </a:solidFill>
                        <a:effectLst/>
                      </a:endParaRPr>
                    </a:p>
                    <a:p>
                      <a:pPr indent="323850" algn="ctr">
                        <a:lnSpc>
                          <a:spcPct val="150000"/>
                        </a:lnSpc>
                        <a:spcBef>
                          <a:spcPts val="300"/>
                        </a:spcBef>
                        <a:spcAft>
                          <a:spcPts val="0"/>
                        </a:spcAft>
                      </a:pPr>
                      <a:r>
                        <a:rPr lang="sk-SK" sz="1100" dirty="0">
                          <a:solidFill>
                            <a:schemeClr val="tx1"/>
                          </a:solidFill>
                          <a:effectLst/>
                        </a:rPr>
                        <a:t>(podľa DIN EN ISO 12181)</a:t>
                      </a:r>
                      <a:endParaRPr lang="sk-SK"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indent="323850" algn="ctr">
                        <a:lnSpc>
                          <a:spcPct val="150000"/>
                        </a:lnSpc>
                        <a:spcBef>
                          <a:spcPts val="300"/>
                        </a:spcBef>
                        <a:spcAft>
                          <a:spcPts val="0"/>
                        </a:spcAft>
                      </a:pPr>
                      <a:r>
                        <a:rPr lang="sk-SK" sz="1100" b="1" dirty="0" smtClean="0">
                          <a:solidFill>
                            <a:schemeClr val="tx1"/>
                          </a:solidFill>
                          <a:effectLst/>
                        </a:rPr>
                        <a:t>±  </a:t>
                      </a:r>
                      <a:r>
                        <a:rPr lang="sk-SK" sz="1100" b="1" dirty="0" smtClean="0">
                          <a:solidFill>
                            <a:schemeClr val="tx1"/>
                          </a:solidFill>
                          <a:effectLst/>
                        </a:rPr>
                        <a:t>1,8 </a:t>
                      </a:r>
                      <a:r>
                        <a:rPr lang="sk-SK" sz="1100" b="1" dirty="0">
                          <a:solidFill>
                            <a:schemeClr val="tx1"/>
                          </a:solidFill>
                          <a:effectLst/>
                        </a:rPr>
                        <a:t>(µm)</a:t>
                      </a:r>
                      <a:endParaRPr lang="sk-SK"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890593582"/>
                  </a:ext>
                </a:extLst>
              </a:tr>
            </a:tbl>
          </a:graphicData>
        </a:graphic>
      </p:graphicFrame>
      <p:sp>
        <p:nvSpPr>
          <p:cNvPr id="6" name="Obdĺžnik 5"/>
          <p:cNvSpPr/>
          <p:nvPr/>
        </p:nvSpPr>
        <p:spPr>
          <a:xfrm>
            <a:off x="1530421" y="1052736"/>
            <a:ext cx="6425955" cy="507831"/>
          </a:xfrm>
          <a:prstGeom prst="rect">
            <a:avLst/>
          </a:prstGeom>
        </p:spPr>
        <p:txBody>
          <a:bodyPr wrap="square">
            <a:spAutoFit/>
          </a:bodyPr>
          <a:lstStyle/>
          <a:p>
            <a:pPr algn="ctr">
              <a:lnSpc>
                <a:spcPct val="150000"/>
              </a:lnSpc>
              <a:spcBef>
                <a:spcPts val="300"/>
              </a:spcBef>
              <a:spcAft>
                <a:spcPts val="0"/>
              </a:spcAft>
            </a:pPr>
            <a:r>
              <a:rPr lang="sk-SK" b="1" dirty="0" smtClean="0">
                <a:latin typeface="Times New Roman" panose="02020603050405020304" pitchFamily="18" charset="0"/>
                <a:ea typeface="Times New Roman" panose="02020603050405020304" pitchFamily="18" charset="0"/>
              </a:rPr>
              <a:t>Neistoty pri meraní na súradnicovom meracom stroja </a:t>
            </a:r>
            <a:endParaRPr lang="sk-SK"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13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4147458" cy="572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46429"/>
            <a:ext cx="3841169" cy="559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lokTextu 3"/>
          <p:cNvSpPr txBox="1"/>
          <p:nvPr/>
        </p:nvSpPr>
        <p:spPr>
          <a:xfrm>
            <a:off x="2051720" y="188640"/>
            <a:ext cx="5112568" cy="369332"/>
          </a:xfrm>
          <a:prstGeom prst="rect">
            <a:avLst/>
          </a:prstGeom>
          <a:noFill/>
        </p:spPr>
        <p:txBody>
          <a:bodyPr wrap="square" rtlCol="0">
            <a:spAutoFit/>
          </a:bodyPr>
          <a:lstStyle/>
          <a:p>
            <a:pPr algn="ctr"/>
            <a:r>
              <a:rPr lang="sk-SK" dirty="0" smtClean="0"/>
              <a:t>Protokoly z merania</a:t>
            </a:r>
            <a:endParaRPr lang="sk-SK" dirty="0"/>
          </a:p>
        </p:txBody>
      </p:sp>
    </p:spTree>
    <p:extLst>
      <p:ext uri="{BB962C8B-B14F-4D97-AF65-F5344CB8AC3E}">
        <p14:creationId xmlns:p14="http://schemas.microsoft.com/office/powerpoint/2010/main" val="264882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sk-SK" altLang="sk-SK" sz="2800" b="1" smtClean="0"/>
              <a:t>Pravouhlý súradnicový systém v priestore</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3173413"/>
            <a:ext cx="340995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Zástupný symbol obsahu 3"/>
          <p:cNvSpPr>
            <a:spLocks noGrp="1"/>
          </p:cNvSpPr>
          <p:nvPr>
            <p:ph idx="1"/>
          </p:nvPr>
        </p:nvSpPr>
        <p:spPr>
          <a:xfrm>
            <a:off x="539750" y="1196975"/>
            <a:ext cx="8147050" cy="4525963"/>
          </a:xfrm>
        </p:spPr>
        <p:txBody>
          <a:bodyPr/>
          <a:lstStyle/>
          <a:p>
            <a:pPr marL="0" indent="0">
              <a:buFontTx/>
              <a:buNone/>
            </a:pPr>
            <a:r>
              <a:rPr lang="sk-SK" altLang="sk-SK" sz="2400" smtClean="0"/>
              <a:t>Poloha bodu </a:t>
            </a:r>
            <a:r>
              <a:rPr lang="sk-SK" altLang="sk-SK" sz="2400" i="1" smtClean="0"/>
              <a:t>P </a:t>
            </a:r>
            <a:r>
              <a:rPr lang="sk-SK" altLang="sk-SK" sz="2400" smtClean="0"/>
              <a:t>je daná jeho pravouhlými súradnicami </a:t>
            </a:r>
            <a:r>
              <a:rPr lang="sk-SK" altLang="sk-SK" sz="2400" i="1" smtClean="0"/>
              <a:t>x</a:t>
            </a:r>
            <a:r>
              <a:rPr lang="sk-SK" altLang="sk-SK" sz="2400" smtClean="0"/>
              <a:t>, </a:t>
            </a:r>
            <a:r>
              <a:rPr lang="sk-SK" altLang="sk-SK" sz="2400" i="1" smtClean="0"/>
              <a:t>y </a:t>
            </a:r>
            <a:r>
              <a:rPr lang="sk-SK" altLang="sk-SK" sz="2400" smtClean="0"/>
              <a:t>a </a:t>
            </a:r>
            <a:r>
              <a:rPr lang="sk-SK" altLang="sk-SK" sz="2400" i="1" smtClean="0"/>
              <a:t>z</a:t>
            </a:r>
            <a:r>
              <a:rPr lang="sk-SK" altLang="sk-SK" sz="2400" smtClean="0"/>
              <a:t>. Ak si označíme úsečku 0</a:t>
            </a:r>
            <a:r>
              <a:rPr lang="sk-SK" altLang="sk-SK" sz="2400" i="1" smtClean="0"/>
              <a:t>P </a:t>
            </a:r>
            <a:r>
              <a:rPr lang="sk-SK" altLang="sk-SK" sz="2400" smtClean="0"/>
              <a:t>symbolom </a:t>
            </a:r>
            <a:r>
              <a:rPr lang="sk-SK" altLang="sk-SK" sz="2400" i="1" smtClean="0"/>
              <a:t>r</a:t>
            </a:r>
            <a:r>
              <a:rPr lang="sk-SK" altLang="sk-SK" sz="2400" smtClean="0"/>
              <a:t>, dostaneme tzv. rádius vektoru bodu </a:t>
            </a:r>
            <a:r>
              <a:rPr lang="sk-SK" altLang="sk-SK" sz="2400" i="1" smtClean="0"/>
              <a:t>P</a:t>
            </a:r>
            <a:r>
              <a:rPr lang="sk-SK" altLang="sk-SK" sz="2400" smtClean="0"/>
              <a:t>. Jeho poloha je definovaná smerovými kosínmi uhlov ,</a:t>
            </a:r>
            <a:r>
              <a:rPr lang="el-GR" altLang="sk-SK" sz="2400" smtClean="0"/>
              <a:t>α</a:t>
            </a:r>
            <a:r>
              <a:rPr lang="sk-SK" altLang="sk-SK" sz="2400" smtClean="0"/>
              <a:t>, </a:t>
            </a:r>
            <a:r>
              <a:rPr lang="el-GR" altLang="sk-SK" sz="2400" smtClean="0"/>
              <a:t>β</a:t>
            </a:r>
            <a:r>
              <a:rPr lang="sk-SK" altLang="sk-SK" sz="2400" smtClean="0"/>
              <a:t>, ɣ.  Základné vzťahy medzi súradnicami a smerovými kosínmi sú nasledovné:</a:t>
            </a:r>
          </a:p>
        </p:txBody>
      </p:sp>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l="14973" t="53323" r="51482" b="31972"/>
          <a:stretch>
            <a:fillRect/>
          </a:stretch>
        </p:blipFill>
        <p:spPr bwMode="auto">
          <a:xfrm>
            <a:off x="474663" y="3141663"/>
            <a:ext cx="4602162"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388" y="188913"/>
            <a:ext cx="8507412" cy="5937250"/>
          </a:xfrm>
        </p:spPr>
        <p:txBody>
          <a:bodyPr/>
          <a:lstStyle/>
          <a:p>
            <a:pPr algn="just">
              <a:lnSpc>
                <a:spcPct val="80000"/>
              </a:lnSpc>
              <a:buFontTx/>
              <a:buNone/>
              <a:defRPr/>
            </a:pPr>
            <a:r>
              <a:rPr lang="sk-SK" sz="2400" dirty="0" smtClean="0">
                <a:latin typeface="+mj-lt"/>
              </a:rPr>
              <a:t>  </a:t>
            </a:r>
          </a:p>
          <a:p>
            <a:pPr algn="just">
              <a:lnSpc>
                <a:spcPct val="80000"/>
              </a:lnSpc>
              <a:buFontTx/>
              <a:buNone/>
              <a:defRPr/>
            </a:pPr>
            <a:endParaRPr lang="sk-SK" sz="2400" dirty="0">
              <a:latin typeface="+mj-lt"/>
            </a:endParaRPr>
          </a:p>
          <a:p>
            <a:pPr algn="just">
              <a:lnSpc>
                <a:spcPct val="80000"/>
              </a:lnSpc>
              <a:buFontTx/>
              <a:buNone/>
              <a:defRPr/>
            </a:pPr>
            <a:r>
              <a:rPr lang="sk-SK" sz="2400" dirty="0" smtClean="0">
                <a:latin typeface="+mj-lt"/>
              </a:rPr>
              <a:t>    </a:t>
            </a:r>
            <a:r>
              <a:rPr lang="en-US" sz="2400" dirty="0" smtClean="0">
                <a:latin typeface="+mj-lt"/>
              </a:rPr>
              <a:t>S</a:t>
            </a:r>
            <a:r>
              <a:rPr lang="sk-SK" sz="2400" dirty="0" smtClean="0">
                <a:latin typeface="+mj-lt"/>
              </a:rPr>
              <a:t>ú</a:t>
            </a:r>
            <a:r>
              <a:rPr lang="en-US" sz="2400" dirty="0" err="1" smtClean="0">
                <a:latin typeface="+mj-lt"/>
              </a:rPr>
              <a:t>radnicov</a:t>
            </a:r>
            <a:r>
              <a:rPr lang="sk-SK" sz="2400" dirty="0" smtClean="0">
                <a:latin typeface="+mj-lt"/>
              </a:rPr>
              <a:t>é</a:t>
            </a:r>
            <a:r>
              <a:rPr lang="en-US" sz="2400" dirty="0" smtClean="0">
                <a:latin typeface="+mj-lt"/>
              </a:rPr>
              <a:t> </a:t>
            </a:r>
            <a:r>
              <a:rPr lang="en-US" sz="2400" dirty="0" err="1" smtClean="0">
                <a:latin typeface="+mj-lt"/>
              </a:rPr>
              <a:t>meracie</a:t>
            </a:r>
            <a:r>
              <a:rPr lang="en-US" sz="2400" dirty="0" smtClean="0">
                <a:latin typeface="+mj-lt"/>
              </a:rPr>
              <a:t> </a:t>
            </a:r>
            <a:r>
              <a:rPr lang="en-US" sz="2400" dirty="0" err="1" smtClean="0">
                <a:latin typeface="+mj-lt"/>
              </a:rPr>
              <a:t>stroje</a:t>
            </a:r>
            <a:r>
              <a:rPr lang="sk-SK" sz="2400" dirty="0" smtClean="0">
                <a:latin typeface="+mj-lt"/>
              </a:rPr>
              <a:t> sa stali integrálnou súčasťou priemyselnej a </a:t>
            </a:r>
            <a:r>
              <a:rPr lang="sk-SK" sz="2400" dirty="0" err="1" smtClean="0">
                <a:latin typeface="+mj-lt"/>
              </a:rPr>
              <a:t>laboratornej</a:t>
            </a:r>
            <a:r>
              <a:rPr lang="sk-SK" sz="2400" dirty="0" smtClean="0">
                <a:latin typeface="+mj-lt"/>
              </a:rPr>
              <a:t> praxe. Umožňujú meranie komplexnej geometrie súčiastky. </a:t>
            </a:r>
            <a:r>
              <a:rPr lang="cs-CZ" sz="2400" dirty="0" err="1" smtClean="0">
                <a:latin typeface="+mj-lt"/>
              </a:rPr>
              <a:t>Ak</a:t>
            </a:r>
            <a:r>
              <a:rPr lang="cs-CZ" sz="2400" dirty="0" smtClean="0">
                <a:latin typeface="+mj-lt"/>
              </a:rPr>
              <a:t> chceme </a:t>
            </a:r>
            <a:r>
              <a:rPr lang="cs-CZ" sz="2400" dirty="0" err="1" smtClean="0">
                <a:latin typeface="+mj-lt"/>
              </a:rPr>
              <a:t>vybrať</a:t>
            </a:r>
            <a:r>
              <a:rPr lang="cs-CZ" sz="2400" dirty="0" smtClean="0">
                <a:latin typeface="+mj-lt"/>
              </a:rPr>
              <a:t> </a:t>
            </a:r>
            <a:r>
              <a:rPr lang="cs-CZ" sz="2400" dirty="0" err="1" smtClean="0">
                <a:latin typeface="+mj-lt"/>
              </a:rPr>
              <a:t>meracie</a:t>
            </a:r>
            <a:r>
              <a:rPr lang="cs-CZ" sz="2400" dirty="0" smtClean="0">
                <a:latin typeface="+mj-lt"/>
              </a:rPr>
              <a:t> </a:t>
            </a:r>
            <a:r>
              <a:rPr lang="cs-CZ" sz="2400" dirty="0" err="1" smtClean="0">
                <a:latin typeface="+mj-lt"/>
              </a:rPr>
              <a:t>zariadenie</a:t>
            </a:r>
            <a:r>
              <a:rPr lang="cs-CZ" sz="2400" dirty="0" smtClean="0">
                <a:latin typeface="+mj-lt"/>
              </a:rPr>
              <a:t>, musíme </a:t>
            </a:r>
            <a:r>
              <a:rPr lang="cs-CZ" sz="2400" dirty="0" err="1" smtClean="0">
                <a:latin typeface="+mj-lt"/>
              </a:rPr>
              <a:t>vedieť</a:t>
            </a:r>
            <a:r>
              <a:rPr lang="cs-CZ" sz="2400" dirty="0" smtClean="0">
                <a:latin typeface="+mj-lt"/>
              </a:rPr>
              <a:t>, </a:t>
            </a:r>
            <a:r>
              <a:rPr lang="cs-CZ" sz="2400" dirty="0" err="1" smtClean="0">
                <a:latin typeface="+mj-lt"/>
              </a:rPr>
              <a:t>akú</a:t>
            </a:r>
            <a:r>
              <a:rPr lang="cs-CZ" sz="2400" dirty="0" smtClean="0">
                <a:latin typeface="+mj-lt"/>
              </a:rPr>
              <a:t> </a:t>
            </a:r>
            <a:r>
              <a:rPr lang="cs-CZ" sz="2400" dirty="0" err="1" smtClean="0">
                <a:latin typeface="+mj-lt"/>
              </a:rPr>
              <a:t>odchýlku</a:t>
            </a:r>
            <a:r>
              <a:rPr lang="cs-CZ" sz="2400" dirty="0" smtClean="0">
                <a:latin typeface="+mj-lt"/>
              </a:rPr>
              <a:t> </a:t>
            </a:r>
            <a:r>
              <a:rPr lang="cs-CZ" sz="2400" dirty="0" err="1" smtClean="0">
                <a:latin typeface="+mj-lt"/>
              </a:rPr>
              <a:t>geometrickej</a:t>
            </a:r>
            <a:r>
              <a:rPr lang="cs-CZ" sz="2400" dirty="0" smtClean="0">
                <a:latin typeface="+mj-lt"/>
              </a:rPr>
              <a:t> charakteristiky budeme </a:t>
            </a:r>
            <a:r>
              <a:rPr lang="cs-CZ" sz="2400" dirty="0" err="1" smtClean="0">
                <a:latin typeface="+mj-lt"/>
              </a:rPr>
              <a:t>merať</a:t>
            </a:r>
            <a:r>
              <a:rPr lang="cs-CZ" sz="2400" dirty="0" smtClean="0">
                <a:latin typeface="+mj-lt"/>
              </a:rPr>
              <a:t>. </a:t>
            </a:r>
          </a:p>
          <a:p>
            <a:pPr algn="just">
              <a:lnSpc>
                <a:spcPct val="80000"/>
              </a:lnSpc>
              <a:buFontTx/>
              <a:buNone/>
              <a:defRPr/>
            </a:pPr>
            <a:endParaRPr lang="cs-CZ" sz="2400" dirty="0" smtClean="0">
              <a:latin typeface="+mj-lt"/>
            </a:endParaRPr>
          </a:p>
          <a:p>
            <a:pPr algn="just">
              <a:lnSpc>
                <a:spcPct val="80000"/>
              </a:lnSpc>
              <a:buFontTx/>
              <a:buNone/>
              <a:defRPr/>
            </a:pPr>
            <a:r>
              <a:rPr lang="cs-CZ" sz="2400" dirty="0" smtClean="0">
                <a:latin typeface="+mj-lt"/>
              </a:rPr>
              <a:t>    </a:t>
            </a:r>
            <a:r>
              <a:rPr lang="cs-CZ" sz="2400" dirty="0" err="1" smtClean="0">
                <a:latin typeface="+mj-lt"/>
              </a:rPr>
              <a:t>Iba</a:t>
            </a:r>
            <a:r>
              <a:rPr lang="cs-CZ" sz="2400" dirty="0" smtClean="0">
                <a:latin typeface="+mj-lt"/>
              </a:rPr>
              <a:t> </a:t>
            </a:r>
            <a:r>
              <a:rPr lang="cs-CZ" sz="2400" dirty="0" err="1" smtClean="0">
                <a:latin typeface="+mj-lt"/>
              </a:rPr>
              <a:t>súradnicový</a:t>
            </a:r>
            <a:r>
              <a:rPr lang="cs-CZ" sz="2400" dirty="0" smtClean="0">
                <a:latin typeface="+mj-lt"/>
              </a:rPr>
              <a:t> </a:t>
            </a:r>
            <a:r>
              <a:rPr lang="cs-CZ" sz="2400" dirty="0" err="1" smtClean="0">
                <a:latin typeface="+mj-lt"/>
              </a:rPr>
              <a:t>merací</a:t>
            </a:r>
            <a:r>
              <a:rPr lang="cs-CZ" sz="2400" dirty="0" smtClean="0">
                <a:latin typeface="+mj-lt"/>
              </a:rPr>
              <a:t> stroj (CMM) je </a:t>
            </a:r>
            <a:r>
              <a:rPr lang="cs-CZ" sz="2400" dirty="0" err="1" smtClean="0">
                <a:latin typeface="+mj-lt"/>
              </a:rPr>
              <a:t>zariadenie</a:t>
            </a:r>
            <a:r>
              <a:rPr lang="cs-CZ" sz="2400" dirty="0" smtClean="0">
                <a:latin typeface="+mj-lt"/>
              </a:rPr>
              <a:t>, </a:t>
            </a:r>
            <a:r>
              <a:rPr lang="cs-CZ" sz="2400" dirty="0" err="1" smtClean="0">
                <a:latin typeface="+mj-lt"/>
              </a:rPr>
              <a:t>ktorým</a:t>
            </a:r>
            <a:r>
              <a:rPr lang="cs-CZ" sz="2400" dirty="0" smtClean="0">
                <a:latin typeface="+mj-lt"/>
              </a:rPr>
              <a:t> </a:t>
            </a:r>
            <a:r>
              <a:rPr lang="cs-CZ" sz="2400" dirty="0" err="1" smtClean="0">
                <a:latin typeface="+mj-lt"/>
              </a:rPr>
              <a:t>vieme</a:t>
            </a:r>
            <a:r>
              <a:rPr lang="cs-CZ" sz="2400" dirty="0" smtClean="0">
                <a:latin typeface="+mj-lt"/>
              </a:rPr>
              <a:t> na základe </a:t>
            </a:r>
            <a:r>
              <a:rPr lang="cs-CZ" sz="2400" dirty="0" err="1" smtClean="0">
                <a:latin typeface="+mj-lt"/>
              </a:rPr>
              <a:t>premerania</a:t>
            </a:r>
            <a:r>
              <a:rPr lang="cs-CZ" sz="2400" dirty="0" smtClean="0">
                <a:latin typeface="+mj-lt"/>
              </a:rPr>
              <a:t> </a:t>
            </a:r>
            <a:r>
              <a:rPr lang="cs-CZ" sz="2400" dirty="0" err="1" smtClean="0">
                <a:latin typeface="+mj-lt"/>
              </a:rPr>
              <a:t>súčiastky</a:t>
            </a:r>
            <a:r>
              <a:rPr lang="cs-CZ" sz="2400" dirty="0" smtClean="0">
                <a:latin typeface="+mj-lt"/>
              </a:rPr>
              <a:t> </a:t>
            </a:r>
            <a:r>
              <a:rPr lang="cs-CZ" sz="2400" dirty="0" err="1" smtClean="0">
                <a:latin typeface="+mj-lt"/>
              </a:rPr>
              <a:t>určiť</a:t>
            </a:r>
            <a:r>
              <a:rPr lang="cs-CZ" sz="2400" dirty="0" smtClean="0">
                <a:latin typeface="+mj-lt"/>
              </a:rPr>
              <a:t> </a:t>
            </a:r>
            <a:r>
              <a:rPr lang="cs-CZ" sz="2400" dirty="0" err="1" smtClean="0">
                <a:latin typeface="+mj-lt"/>
              </a:rPr>
              <a:t>odchýlky</a:t>
            </a:r>
            <a:r>
              <a:rPr lang="cs-CZ" sz="2400" dirty="0" smtClean="0">
                <a:latin typeface="+mj-lt"/>
              </a:rPr>
              <a:t> </a:t>
            </a:r>
            <a:r>
              <a:rPr lang="cs-CZ" sz="2400" dirty="0" err="1" smtClean="0">
                <a:latin typeface="+mj-lt"/>
              </a:rPr>
              <a:t>rozmerov</a:t>
            </a:r>
            <a:r>
              <a:rPr lang="cs-CZ" sz="2400" dirty="0" smtClean="0">
                <a:latin typeface="+mj-lt"/>
              </a:rPr>
              <a:t>, </a:t>
            </a:r>
            <a:r>
              <a:rPr lang="cs-CZ" sz="2400" dirty="0" err="1" smtClean="0">
                <a:latin typeface="+mj-lt"/>
              </a:rPr>
              <a:t>tvarov</a:t>
            </a:r>
            <a:r>
              <a:rPr lang="cs-CZ" sz="2400" dirty="0" smtClean="0">
                <a:latin typeface="+mj-lt"/>
              </a:rPr>
              <a:t> a </a:t>
            </a:r>
            <a:r>
              <a:rPr lang="cs-CZ" sz="2400" dirty="0" err="1" smtClean="0">
                <a:latin typeface="+mj-lt"/>
              </a:rPr>
              <a:t>vzájomných</a:t>
            </a:r>
            <a:r>
              <a:rPr lang="cs-CZ" sz="2400" dirty="0" smtClean="0">
                <a:latin typeface="+mj-lt"/>
              </a:rPr>
              <a:t> </a:t>
            </a:r>
            <a:r>
              <a:rPr lang="cs-CZ" sz="2400" dirty="0" err="1" smtClean="0">
                <a:latin typeface="+mj-lt"/>
              </a:rPr>
              <a:t>polôh</a:t>
            </a:r>
            <a:r>
              <a:rPr lang="cs-CZ" sz="2400" dirty="0" smtClean="0">
                <a:latin typeface="+mj-lt"/>
              </a:rPr>
              <a:t>, teda </a:t>
            </a:r>
            <a:r>
              <a:rPr lang="cs-CZ" sz="2400" dirty="0" err="1" smtClean="0">
                <a:latin typeface="+mj-lt"/>
              </a:rPr>
              <a:t>ľubovoľnú</a:t>
            </a:r>
            <a:r>
              <a:rPr lang="cs-CZ" sz="2400" dirty="0" smtClean="0">
                <a:latin typeface="+mj-lt"/>
              </a:rPr>
              <a:t> </a:t>
            </a:r>
            <a:r>
              <a:rPr lang="cs-CZ" sz="2400" dirty="0" err="1" smtClean="0">
                <a:latin typeface="+mj-lt"/>
              </a:rPr>
              <a:t>geometrickú</a:t>
            </a:r>
            <a:r>
              <a:rPr lang="cs-CZ" sz="2400" dirty="0" smtClean="0">
                <a:latin typeface="+mj-lt"/>
              </a:rPr>
              <a:t> charakteristiku. </a:t>
            </a:r>
          </a:p>
          <a:p>
            <a:pPr algn="just">
              <a:lnSpc>
                <a:spcPct val="80000"/>
              </a:lnSpc>
              <a:buFontTx/>
              <a:buNone/>
              <a:defRPr/>
            </a:pPr>
            <a:endParaRPr lang="cs-CZ" sz="2400" dirty="0" smtClean="0">
              <a:latin typeface="+mj-lt"/>
            </a:endParaRPr>
          </a:p>
          <a:p>
            <a:pPr algn="just">
              <a:lnSpc>
                <a:spcPct val="80000"/>
              </a:lnSpc>
              <a:buFontTx/>
              <a:buNone/>
              <a:defRPr/>
            </a:pPr>
            <a:r>
              <a:rPr lang="sk-SK" sz="2400" dirty="0" smtClean="0">
                <a:latin typeface="+mj-lt"/>
              </a:rPr>
              <a:t>    Presné mechanické vyhotovenie, použité odmeriavacie systémy a počítačové spracovanie nameraných údajov umožňuje vykonať komplexné merania,  zaťažené veľmi malou chybou.</a:t>
            </a:r>
            <a:endParaRPr lang="cs-CZ" sz="2400"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obsahu 2"/>
          <p:cNvSpPr>
            <a:spLocks noGrp="1"/>
          </p:cNvSpPr>
          <p:nvPr>
            <p:ph idx="1"/>
          </p:nvPr>
        </p:nvSpPr>
        <p:spPr>
          <a:xfrm>
            <a:off x="457200" y="333375"/>
            <a:ext cx="8229600" cy="5792788"/>
          </a:xfrm>
        </p:spPr>
        <p:txBody>
          <a:bodyPr/>
          <a:lstStyle/>
          <a:p>
            <a:pPr algn="just">
              <a:lnSpc>
                <a:spcPct val="80000"/>
              </a:lnSpc>
              <a:buFontTx/>
              <a:buNone/>
            </a:pPr>
            <a:r>
              <a:rPr lang="cs-CZ" altLang="sk-SK" sz="2400" smtClean="0"/>
              <a:t>    Navyše sa dá ukázať, že presným súradnicovým meracím strojom sa dá určiť na súčiastke aj mikrogeometria povrchu a netreba použiť špeciálne zariadenia. </a:t>
            </a:r>
          </a:p>
          <a:p>
            <a:pPr algn="just">
              <a:lnSpc>
                <a:spcPct val="80000"/>
              </a:lnSpc>
              <a:buFontTx/>
              <a:buNone/>
            </a:pPr>
            <a:endParaRPr lang="cs-CZ" altLang="sk-SK" sz="2400" smtClean="0"/>
          </a:p>
          <a:p>
            <a:pPr algn="just">
              <a:lnSpc>
                <a:spcPct val="80000"/>
              </a:lnSpc>
              <a:buFontTx/>
              <a:buNone/>
            </a:pPr>
            <a:r>
              <a:rPr lang="cs-CZ" altLang="sk-SK" sz="2400" smtClean="0"/>
              <a:t>    Okrem požadovanej presnosti merania je pri výbere meradla dôležitý aj počet meraných súčiastok. </a:t>
            </a:r>
          </a:p>
          <a:p>
            <a:pPr algn="just">
              <a:lnSpc>
                <a:spcPct val="80000"/>
              </a:lnSpc>
              <a:buFontTx/>
              <a:buNone/>
            </a:pPr>
            <a:endParaRPr lang="cs-CZ" altLang="sk-SK" sz="2400" smtClean="0"/>
          </a:p>
          <a:p>
            <a:pPr algn="just">
              <a:lnSpc>
                <a:spcPct val="80000"/>
              </a:lnSpc>
              <a:buFontTx/>
              <a:buNone/>
            </a:pPr>
            <a:r>
              <a:rPr lang="cs-CZ" altLang="sk-SK" sz="2400" smtClean="0"/>
              <a:t>    Za istých podmienok presnosti tolerancie súčiastky sa dá výhodne súradnicový merací stroj využiť aj pre veľké série súčiastok.</a:t>
            </a:r>
          </a:p>
          <a:p>
            <a:pPr algn="just">
              <a:lnSpc>
                <a:spcPct val="80000"/>
              </a:lnSpc>
              <a:buFontTx/>
              <a:buNone/>
            </a:pPr>
            <a:endParaRPr lang="cs-CZ" altLang="sk-SK" sz="2400" smtClean="0"/>
          </a:p>
          <a:p>
            <a:pPr algn="just">
              <a:lnSpc>
                <a:spcPct val="80000"/>
              </a:lnSpc>
              <a:buFontTx/>
              <a:buNone/>
            </a:pPr>
            <a:r>
              <a:rPr lang="sk-SK" altLang="sk-SK" sz="2400" smtClean="0">
                <a:latin typeface="Tahoma" pitchFamily="34" charset="0"/>
              </a:rPr>
              <a:t>    </a:t>
            </a:r>
            <a:r>
              <a:rPr lang="en-US" altLang="sk-SK" sz="2400" smtClean="0">
                <a:latin typeface="Tahoma" pitchFamily="34" charset="0"/>
              </a:rPr>
              <a:t>V</a:t>
            </a:r>
            <a:r>
              <a:rPr lang="sk-SK" altLang="sk-SK" sz="2400" smtClean="0">
                <a:latin typeface="Tahoma" pitchFamily="34" charset="0"/>
              </a:rPr>
              <a:t>ď</a:t>
            </a:r>
            <a:r>
              <a:rPr lang="sk-SK" altLang="sk-SK" sz="2400" smtClean="0"/>
              <a:t>aka  počítačovému spracovaniu nameraných údajov ponúkajú súradnicové meracie stroje veľké množstvo funkcií, ktoré sa od seba v konkrétnostiach líšia použitým softvérom.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2/5</a:t>
            </a:r>
          </a:p>
        </p:txBody>
      </p:sp>
      <p:sp>
        <p:nvSpPr>
          <p:cNvPr id="12291"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Súradnicová meracia technika</a:t>
            </a:r>
          </a:p>
        </p:txBody>
      </p:sp>
      <p:sp>
        <p:nvSpPr>
          <p:cNvPr id="12292" name="Rectangle 6"/>
          <p:cNvSpPr>
            <a:spLocks noChangeArrowheads="1"/>
          </p:cNvSpPr>
          <p:nvPr/>
        </p:nvSpPr>
        <p:spPr bwMode="auto">
          <a:xfrm>
            <a:off x="942975" y="288925"/>
            <a:ext cx="73612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k-SK" altLang="sk-SK" sz="2800"/>
              <a:t>Typy súradnicových meracích strojov (CMM)</a:t>
            </a:r>
          </a:p>
        </p:txBody>
      </p:sp>
      <p:pic>
        <p:nvPicPr>
          <p:cNvPr id="12293" name="Picture 7"/>
          <p:cNvPicPr>
            <a:picLocks noChangeAspect="1" noChangeArrowheads="1"/>
          </p:cNvPicPr>
          <p:nvPr/>
        </p:nvPicPr>
        <p:blipFill>
          <a:blip r:embed="rId2">
            <a:extLst>
              <a:ext uri="{28A0092B-C50C-407E-A947-70E740481C1C}">
                <a14:useLocalDpi xmlns:a14="http://schemas.microsoft.com/office/drawing/2010/main" val="0"/>
              </a:ext>
            </a:extLst>
          </a:blip>
          <a:srcRect r="50891"/>
          <a:stretch>
            <a:fillRect/>
          </a:stretch>
        </p:blipFill>
        <p:spPr bwMode="auto">
          <a:xfrm>
            <a:off x="6350" y="981075"/>
            <a:ext cx="6365875"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8"/>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34925" y="3667125"/>
            <a:ext cx="6850063"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6227763" y="831850"/>
            <a:ext cx="2741612" cy="1568450"/>
          </a:xfrm>
          <a:prstGeom prst="rect">
            <a:avLst/>
          </a:prstGeom>
        </p:spPr>
        <p:txBody>
          <a:bodyPr>
            <a:spAutoFit/>
          </a:bodyPr>
          <a:lstStyle/>
          <a:p>
            <a:pPr marL="342900" indent="-342900">
              <a:buFontTx/>
              <a:buAutoNum type="alphaLcParenR"/>
              <a:defRPr/>
            </a:pPr>
            <a:r>
              <a:rPr lang="sk-SK" sz="2400" dirty="0"/>
              <a:t>stojanový typ,</a:t>
            </a:r>
          </a:p>
          <a:p>
            <a:pPr marL="342900" indent="-342900">
              <a:buFontTx/>
              <a:buAutoNum type="alphaLcParenR"/>
              <a:defRPr/>
            </a:pPr>
            <a:r>
              <a:rPr lang="sk-SK" sz="2400" dirty="0"/>
              <a:t>výložníkový typ, </a:t>
            </a:r>
          </a:p>
          <a:p>
            <a:pPr>
              <a:defRPr/>
            </a:pPr>
            <a:r>
              <a:rPr lang="sk-SK" sz="2400" dirty="0"/>
              <a:t>c) portálový typ, </a:t>
            </a:r>
          </a:p>
          <a:p>
            <a:pPr>
              <a:defRPr/>
            </a:pPr>
            <a:r>
              <a:rPr lang="sk-SK" sz="2400" dirty="0"/>
              <a:t>d) mostový typ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3/5</a:t>
            </a:r>
          </a:p>
        </p:txBody>
      </p:sp>
      <p:sp>
        <p:nvSpPr>
          <p:cNvPr id="13315"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Súradnicová meracia technika</a:t>
            </a:r>
          </a:p>
        </p:txBody>
      </p:sp>
      <p:sp>
        <p:nvSpPr>
          <p:cNvPr id="13316" name="Rectangle 5"/>
          <p:cNvSpPr>
            <a:spLocks noChangeArrowheads="1"/>
          </p:cNvSpPr>
          <p:nvPr/>
        </p:nvSpPr>
        <p:spPr bwMode="auto">
          <a:xfrm>
            <a:off x="2987675" y="188913"/>
            <a:ext cx="362108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k-SK" altLang="sk-SK" sz="2800"/>
              <a:t>Stavebné prvky CMM</a:t>
            </a: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150" y="723900"/>
            <a:ext cx="5722938"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8313" y="188913"/>
            <a:ext cx="8424862" cy="6335712"/>
          </a:xfrm>
        </p:spPr>
        <p:txBody>
          <a:bodyPr/>
          <a:lstStyle/>
          <a:p>
            <a:pPr algn="just">
              <a:lnSpc>
                <a:spcPct val="90000"/>
              </a:lnSpc>
              <a:spcBef>
                <a:spcPct val="0"/>
              </a:spcBef>
              <a:buFontTx/>
              <a:buNone/>
              <a:defRPr/>
            </a:pPr>
            <a:r>
              <a:rPr lang="sk-SK" sz="2400" dirty="0" smtClean="0">
                <a:latin typeface="Tahoma" pitchFamily="34" charset="0"/>
              </a:rPr>
              <a:t>   </a:t>
            </a:r>
            <a:r>
              <a:rPr lang="sk-SK" sz="2400" dirty="0" smtClean="0">
                <a:latin typeface="+mj-lt"/>
              </a:rPr>
              <a:t>Principiálne súradnicové meracie stroje zisťujú konkrétnu geometriu meraných súčiastok určením priestorových súradníc niekoľkých meracích bodov. Z týchto súradníc sa potom v pripojenom vyhodnocovacom zariadení určí náhradná geometria objektu. Pre každý tvarový prvok je určený najmenší nevyhnutný počet bodov, potrebný na vytvorenie náhradnej geometrie. Pred každým meraním treba definovať užívateľský súradnicový systém, ktorý sa zvyčajne vzťahuje na meraný objekt.</a:t>
            </a:r>
          </a:p>
          <a:p>
            <a:pPr algn="just">
              <a:lnSpc>
                <a:spcPct val="90000"/>
              </a:lnSpc>
              <a:buFontTx/>
              <a:buNone/>
              <a:defRPr/>
            </a:pPr>
            <a:r>
              <a:rPr lang="cs-CZ" sz="2400" dirty="0" smtClean="0"/>
              <a:t>    V kontexte </a:t>
            </a:r>
            <a:r>
              <a:rPr lang="cs-CZ" sz="2400" dirty="0" err="1" smtClean="0"/>
              <a:t>súradnicovej</a:t>
            </a:r>
            <a:r>
              <a:rPr lang="cs-CZ" sz="2400" dirty="0" smtClean="0"/>
              <a:t> </a:t>
            </a:r>
            <a:r>
              <a:rPr lang="cs-CZ" sz="2400" dirty="0" err="1" smtClean="0"/>
              <a:t>meracej</a:t>
            </a:r>
            <a:r>
              <a:rPr lang="cs-CZ" sz="2400" dirty="0" smtClean="0"/>
              <a:t> techniky </a:t>
            </a:r>
            <a:r>
              <a:rPr lang="cs-CZ" sz="2400" dirty="0" err="1" smtClean="0"/>
              <a:t>môžeme</a:t>
            </a:r>
            <a:r>
              <a:rPr lang="cs-CZ" sz="2400" dirty="0" smtClean="0"/>
              <a:t> </a:t>
            </a:r>
            <a:r>
              <a:rPr lang="cs-CZ" sz="2400" dirty="0" err="1" smtClean="0"/>
              <a:t>rozlišovať</a:t>
            </a:r>
            <a:r>
              <a:rPr lang="cs-CZ" sz="2400" dirty="0" smtClean="0"/>
              <a:t> </a:t>
            </a:r>
            <a:r>
              <a:rPr lang="cs-CZ" sz="2400" dirty="0" err="1" smtClean="0"/>
              <a:t>medzi</a:t>
            </a:r>
            <a:r>
              <a:rPr lang="cs-CZ" sz="2400" dirty="0" smtClean="0"/>
              <a:t>:</a:t>
            </a:r>
          </a:p>
          <a:p>
            <a:pPr algn="just">
              <a:lnSpc>
                <a:spcPct val="90000"/>
              </a:lnSpc>
              <a:defRPr/>
            </a:pPr>
            <a:r>
              <a:rPr lang="cs-CZ" sz="2400" dirty="0" err="1" smtClean="0"/>
              <a:t>menovitou</a:t>
            </a:r>
            <a:r>
              <a:rPr lang="cs-CZ" sz="2400" dirty="0" smtClean="0"/>
              <a:t> (</a:t>
            </a:r>
            <a:r>
              <a:rPr lang="cs-CZ" sz="2400" dirty="0" err="1" smtClean="0"/>
              <a:t>ideálnou</a:t>
            </a:r>
            <a:r>
              <a:rPr lang="cs-CZ" sz="2400" dirty="0" smtClean="0"/>
              <a:t>) </a:t>
            </a:r>
            <a:r>
              <a:rPr lang="cs-CZ" sz="2400" dirty="0" err="1" smtClean="0"/>
              <a:t>geometriou</a:t>
            </a:r>
            <a:r>
              <a:rPr lang="cs-CZ" sz="2400" dirty="0" smtClean="0"/>
              <a:t>,</a:t>
            </a:r>
          </a:p>
          <a:p>
            <a:pPr algn="just">
              <a:lnSpc>
                <a:spcPct val="90000"/>
              </a:lnSpc>
              <a:defRPr/>
            </a:pPr>
            <a:r>
              <a:rPr lang="cs-CZ" sz="2400" dirty="0" smtClean="0"/>
              <a:t>reálnou a </a:t>
            </a:r>
          </a:p>
          <a:p>
            <a:pPr algn="just">
              <a:lnSpc>
                <a:spcPct val="90000"/>
              </a:lnSpc>
              <a:defRPr/>
            </a:pPr>
            <a:r>
              <a:rPr lang="cs-CZ" sz="2400" dirty="0" err="1" smtClean="0">
                <a:latin typeface="Tahoma" pitchFamily="34" charset="0"/>
              </a:rPr>
              <a:t>náhradnou</a:t>
            </a:r>
            <a:r>
              <a:rPr lang="cs-CZ" sz="2400" dirty="0" smtClean="0">
                <a:latin typeface="Tahoma" pitchFamily="34" charset="0"/>
              </a:rPr>
              <a:t> </a:t>
            </a:r>
            <a:r>
              <a:rPr lang="cs-CZ" sz="2400" dirty="0" err="1" smtClean="0">
                <a:latin typeface="Tahoma" pitchFamily="34" charset="0"/>
              </a:rPr>
              <a:t>geometriou</a:t>
            </a:r>
            <a:r>
              <a:rPr lang="cs-CZ" sz="2400" dirty="0" smtClean="0">
                <a:latin typeface="Tahoma" pitchFamily="34" charset="0"/>
              </a:rPr>
              <a:t>.</a:t>
            </a:r>
          </a:p>
          <a:p>
            <a:pPr marL="0" indent="0" algn="just">
              <a:lnSpc>
                <a:spcPct val="90000"/>
              </a:lnSpc>
              <a:buFontTx/>
              <a:buNone/>
              <a:defRPr/>
            </a:pPr>
            <a:r>
              <a:rPr lang="cs-CZ" sz="2400" dirty="0" smtClean="0">
                <a:latin typeface="Tahoma" pitchFamily="34" charset="0"/>
              </a:rPr>
              <a:t> </a:t>
            </a:r>
          </a:p>
          <a:p>
            <a:pPr algn="just">
              <a:lnSpc>
                <a:spcPct val="90000"/>
              </a:lnSpc>
              <a:buFontTx/>
              <a:buNone/>
              <a:defRPr/>
            </a:pPr>
            <a:r>
              <a:rPr lang="cs-CZ" sz="2400" dirty="0" smtClean="0">
                <a:latin typeface="Tahoma" pitchFamily="34" charset="0"/>
              </a:rPr>
              <a:t>   Toto </a:t>
            </a:r>
            <a:r>
              <a:rPr lang="cs-CZ" sz="2400" dirty="0" err="1" smtClean="0">
                <a:latin typeface="Tahoma" pitchFamily="34" charset="0"/>
              </a:rPr>
              <a:t>rozlíšenie</a:t>
            </a:r>
            <a:r>
              <a:rPr lang="cs-CZ" sz="2400" dirty="0" smtClean="0">
                <a:latin typeface="Tahoma" pitchFamily="34" charset="0"/>
              </a:rPr>
              <a:t> je v </a:t>
            </a:r>
            <a:r>
              <a:rPr lang="cs-CZ" sz="2400" dirty="0" err="1" smtClean="0">
                <a:latin typeface="Tahoma" pitchFamily="34" charset="0"/>
              </a:rPr>
              <a:t>súlade</a:t>
            </a:r>
            <a:r>
              <a:rPr lang="cs-CZ" sz="2400" dirty="0" smtClean="0">
                <a:latin typeface="Tahoma" pitchFamily="34" charset="0"/>
              </a:rPr>
              <a:t> s cestou </a:t>
            </a:r>
            <a:r>
              <a:rPr lang="cs-CZ" sz="2400" dirty="0" err="1" smtClean="0">
                <a:latin typeface="Tahoma" pitchFamily="34" charset="0"/>
              </a:rPr>
              <a:t>súčiastky</a:t>
            </a:r>
            <a:r>
              <a:rPr lang="cs-CZ" sz="2400" dirty="0" smtClean="0">
                <a:latin typeface="Tahoma" pitchFamily="34" charset="0"/>
              </a:rPr>
              <a:t> od návrhu </a:t>
            </a:r>
            <a:r>
              <a:rPr lang="cs-CZ" sz="2400" dirty="0" err="1" smtClean="0">
                <a:latin typeface="Tahoma" pitchFamily="34" charset="0"/>
              </a:rPr>
              <a:t>cez</a:t>
            </a:r>
            <a:r>
              <a:rPr lang="cs-CZ" sz="2400" dirty="0" smtClean="0">
                <a:latin typeface="Tahoma" pitchFamily="34" charset="0"/>
              </a:rPr>
              <a:t> výrobu až po </a:t>
            </a:r>
            <a:r>
              <a:rPr lang="cs-CZ" sz="2400" dirty="0" err="1" smtClean="0">
                <a:latin typeface="Tahoma" pitchFamily="34" charset="0"/>
              </a:rPr>
              <a:t>riadenie</a:t>
            </a:r>
            <a:r>
              <a:rPr lang="cs-CZ" sz="2400" dirty="0" smtClean="0">
                <a:latin typeface="Tahoma" pitchFamily="34" charset="0"/>
              </a:rPr>
              <a:t> kvality </a:t>
            </a:r>
            <a:endParaRPr lang="sk-SK" sz="2400" dirty="0" smtClean="0">
              <a:latin typeface="Tahoma" pitchFamily="34" charset="0"/>
            </a:endParaRPr>
          </a:p>
          <a:p>
            <a:pPr>
              <a:defRPr/>
            </a:pP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850" y="692150"/>
            <a:ext cx="8712200" cy="884238"/>
          </a:xfrm>
        </p:spPr>
        <p:txBody>
          <a:bodyPr/>
          <a:lstStyle/>
          <a:p>
            <a:pPr>
              <a:defRPr/>
            </a:pPr>
            <a:r>
              <a:rPr lang="cs-CZ" sz="3600" b="1" dirty="0"/>
              <a:t>POJMY GEOMETRICKÝCH ÚTVAROV</a:t>
            </a:r>
            <a:r>
              <a:rPr lang="cs-CZ" sz="3200" b="1" dirty="0"/>
              <a:t> </a:t>
            </a:r>
            <a:r>
              <a:rPr lang="cs-CZ" sz="2800" b="1" dirty="0">
                <a:effectLst>
                  <a:outerShdw blurRad="38100" dist="38100" dir="2700000" algn="tl">
                    <a:srgbClr val="FFFFFF"/>
                  </a:outerShdw>
                </a:effectLst>
              </a:rPr>
              <a:t>VALEC</a:t>
            </a:r>
          </a:p>
        </p:txBody>
      </p:sp>
      <p:pic>
        <p:nvPicPr>
          <p:cNvPr id="15363" name="Picture 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2800350"/>
            <a:ext cx="91440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6"/>
          <p:cNvSpPr>
            <a:spLocks noGrp="1" noChangeArrowheads="1"/>
          </p:cNvSpPr>
          <p:nvPr>
            <p:ph type="body" idx="1"/>
          </p:nvPr>
        </p:nvSpPr>
        <p:spPr>
          <a:xfrm>
            <a:off x="503238" y="1844675"/>
            <a:ext cx="8640762" cy="863600"/>
          </a:xfrm>
        </p:spPr>
        <p:txBody>
          <a:bodyPr/>
          <a:lstStyle/>
          <a:p>
            <a:pPr marL="0" indent="0" algn="just">
              <a:buFont typeface="Wingdings" pitchFamily="2" charset="2"/>
              <a:buNone/>
            </a:pPr>
            <a:r>
              <a:rPr lang="sk-SK" altLang="sk-SK" sz="2400" b="1" smtClean="0"/>
              <a:t>Geometria útvarov môže byť určená odvodenými prvkami, ktoré sa prekladajú určitým počtom meraných bodov.</a:t>
            </a:r>
            <a:endParaRPr lang="cs-CZ" altLang="sk-SK" sz="2400" b="1"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1901</TotalTime>
  <Words>1180</Words>
  <Application>Microsoft Office PowerPoint</Application>
  <PresentationFormat>Prezentácia na obrazovke (4:3)</PresentationFormat>
  <Paragraphs>148</Paragraphs>
  <Slides>23</Slides>
  <Notes>0</Notes>
  <HiddenSlides>0</HiddenSlides>
  <MMClips>1</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23</vt:i4>
      </vt:variant>
    </vt:vector>
  </HeadingPairs>
  <TitlesOfParts>
    <vt:vector size="28" baseType="lpstr">
      <vt:lpstr>Arial</vt:lpstr>
      <vt:lpstr>Tahoma</vt:lpstr>
      <vt:lpstr>Times New Roman</vt:lpstr>
      <vt:lpstr>Wingdings</vt:lpstr>
      <vt:lpstr>Predvolený návrh</vt:lpstr>
      <vt:lpstr>Prednáška č.11 </vt:lpstr>
      <vt:lpstr>Prezentácia programu PowerPoint</vt:lpstr>
      <vt:lpstr>Pravouhlý súradnicový systém v priestore</vt:lpstr>
      <vt:lpstr>Prezentácia programu PowerPoint</vt:lpstr>
      <vt:lpstr>Prezentácia programu PowerPoint</vt:lpstr>
      <vt:lpstr>Prezentácia programu PowerPoint</vt:lpstr>
      <vt:lpstr>Prezentácia programu PowerPoint</vt:lpstr>
      <vt:lpstr>Prezentácia programu PowerPoint</vt:lpstr>
      <vt:lpstr>POJMY GEOMETRICKÝCH ÚTVAROV VALEC</vt:lpstr>
      <vt:lpstr>Prezentácia programu PowerPoint</vt:lpstr>
      <vt:lpstr>Prezentácia programu PowerPoint</vt:lpstr>
      <vt:lpstr>Prezentácia programu PowerPoint</vt:lpstr>
      <vt:lpstr>Prezentácia programu PowerPoint</vt:lpstr>
      <vt:lpstr>Meranie na CMM</vt:lpstr>
      <vt:lpstr>Meranie na CMM</vt:lpstr>
      <vt:lpstr>Prezentácia programu PowerPoint</vt:lpstr>
      <vt:lpstr>Stratégie merania na CMM</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Miroslav Dovica</dc:creator>
  <cp:lastModifiedBy>Miroslav Dovica</cp:lastModifiedBy>
  <cp:revision>245</cp:revision>
  <dcterms:created xsi:type="dcterms:W3CDTF">2012-09-11T07:07:15Z</dcterms:created>
  <dcterms:modified xsi:type="dcterms:W3CDTF">2020-09-07T07:09:30Z</dcterms:modified>
</cp:coreProperties>
</file>