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83" r:id="rId3"/>
    <p:sldId id="264" r:id="rId4"/>
    <p:sldId id="265" r:id="rId5"/>
    <p:sldId id="274" r:id="rId6"/>
    <p:sldId id="278" r:id="rId7"/>
    <p:sldId id="284" r:id="rId8"/>
    <p:sldId id="280" r:id="rId9"/>
    <p:sldId id="281" r:id="rId10"/>
    <p:sldId id="282" r:id="rId11"/>
    <p:sldId id="275" r:id="rId12"/>
    <p:sldId id="276" r:id="rId13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8A54"/>
    <a:srgbClr val="2B4A89"/>
    <a:srgbClr val="36589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6574" autoAdjust="0"/>
    <p:restoredTop sz="96106" autoAdjust="0"/>
  </p:normalViewPr>
  <p:slideViewPr>
    <p:cSldViewPr snapToGrid="0">
      <p:cViewPr varScale="1">
        <p:scale>
          <a:sx n="103" d="100"/>
          <a:sy n="103" d="100"/>
        </p:scale>
        <p:origin x="114" y="1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18. 5. 2025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ok 14">
            <a:extLst>
              <a:ext uri="{FF2B5EF4-FFF2-40B4-BE49-F238E27FC236}">
                <a16:creationId xmlns:a16="http://schemas.microsoft.com/office/drawing/2014/main" id="{107D4B54-69E3-1599-CEFD-37D955997B7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97" t="11939" r="33403" b="32954"/>
          <a:stretch/>
        </p:blipFill>
        <p:spPr bwMode="auto">
          <a:xfrm>
            <a:off x="346866" y="340591"/>
            <a:ext cx="1024734" cy="1059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Podnadpis 2">
            <a:extLst>
              <a:ext uri="{FF2B5EF4-FFF2-40B4-BE49-F238E27FC236}">
                <a16:creationId xmlns:a16="http://schemas.microsoft.com/office/drawing/2014/main" id="{E040F6EC-357A-FE8A-E948-A18DBC8A39DB}"/>
              </a:ext>
            </a:extLst>
          </p:cNvPr>
          <p:cNvSpPr txBox="1">
            <a:spLocks/>
          </p:cNvSpPr>
          <p:nvPr userDrawn="1"/>
        </p:nvSpPr>
        <p:spPr bwMode="auto">
          <a:xfrm>
            <a:off x="1725247" y="376748"/>
            <a:ext cx="6310922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Clr>
                <a:srgbClr val="0070C0"/>
              </a:buClr>
              <a:buFont typeface="Franklin Gothic Book" panose="020B0503020102020204" pitchFamily="34" charset="0"/>
              <a:buChar char="■"/>
              <a:defRPr sz="2000">
                <a:solidFill>
                  <a:schemeClr val="tx2"/>
                </a:solidFill>
                <a:latin typeface="Franklin Gothic Book" panose="020B0503020102020204" pitchFamily="34" charset="0"/>
              </a:defRPr>
            </a:lvl1pPr>
            <a:lvl2pPr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rgbClr val="0070C0"/>
              </a:buClr>
              <a:buSzPct val="150000"/>
              <a:buFont typeface="Arial" panose="020B0604020202020204" pitchFamily="34" charset="0"/>
              <a:buChar char="•"/>
              <a:defRPr sz="2000" i="1">
                <a:solidFill>
                  <a:schemeClr val="tx2"/>
                </a:solidFill>
                <a:latin typeface="Franklin Gothic Book" panose="020B0503020102020204" pitchFamily="34" charset="0"/>
              </a:defRPr>
            </a:lvl2pPr>
            <a:lvl3pPr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rgbClr val="FFC000"/>
              </a:buClr>
              <a:buFont typeface="Wingdings" panose="05000000000000000000" pitchFamily="2" charset="2"/>
              <a:buChar char="§"/>
              <a:defRPr>
                <a:solidFill>
                  <a:schemeClr val="tx2"/>
                </a:solidFill>
                <a:latin typeface="Franklin Gothic Book" panose="020B0503020102020204" pitchFamily="34" charset="0"/>
              </a:defRPr>
            </a:lvl3pPr>
            <a:lvl4pPr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Clr>
                <a:srgbClr val="FFC000"/>
              </a:buClr>
              <a:buFont typeface="Arial" panose="020B0604020202020204" pitchFamily="34" charset="0"/>
              <a:buChar char="•"/>
              <a:defRPr i="1">
                <a:solidFill>
                  <a:schemeClr val="tx2"/>
                </a:solidFill>
                <a:latin typeface="Franklin Gothic Book" panose="020B0503020102020204" pitchFamily="34" charset="0"/>
              </a:defRPr>
            </a:lvl4pPr>
            <a:lvl5pPr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Book" panose="020B0503020102020204" pitchFamily="34" charset="0"/>
              </a:defRPr>
            </a:lvl5pPr>
            <a:lvl6pPr fontAlgn="base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Book" panose="020B0503020102020204" pitchFamily="34" charset="0"/>
              </a:defRPr>
            </a:lvl6pPr>
            <a:lvl7pPr fontAlgn="base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Book" panose="020B0503020102020204" pitchFamily="34" charset="0"/>
              </a:defRPr>
            </a:lvl7pPr>
            <a:lvl8pPr fontAlgn="base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Book" panose="020B0503020102020204" pitchFamily="34" charset="0"/>
              </a:defRPr>
            </a:lvl8pPr>
            <a:lvl9pPr fontAlgn="base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Wingdings" panose="05000000000000000000" pitchFamily="2" charset="2"/>
              <a:buChar char="§"/>
              <a:defRPr sz="1600">
                <a:solidFill>
                  <a:schemeClr val="tx2"/>
                </a:solidFill>
                <a:latin typeface="Franklin Gothic Book" panose="020B05030201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sk-SK" altLang="sk-SK" sz="1800" b="1" i="0" u="none" strike="noStrike" kern="1200" cap="none" spc="0" normalizeH="0" baseline="0" noProof="0" dirty="0">
                <a:ln>
                  <a:noFill/>
                </a:ln>
                <a:solidFill>
                  <a:srgbClr val="2B4A89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Technická univerzita v Košiciach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sk-SK" altLang="sk-SK" sz="1800" b="0" i="0" u="none" strike="noStrike" kern="1200" cap="none" spc="0" normalizeH="0" baseline="0" noProof="0" dirty="0">
                <a:ln>
                  <a:noFill/>
                </a:ln>
                <a:solidFill>
                  <a:srgbClr val="2B4A89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Strojnícka fakulta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Franklin Gothic Book" panose="020B0503020102020204" pitchFamily="34" charset="0"/>
              <a:buNone/>
              <a:tabLst/>
              <a:defRPr/>
            </a:pPr>
            <a:r>
              <a:rPr kumimoji="0" lang="sk-SK" altLang="sk-SK" sz="1800" b="0" i="0" u="none" strike="noStrike" kern="1200" cap="none" spc="0" normalizeH="0" baseline="0" noProof="0" dirty="0">
                <a:ln>
                  <a:noFill/>
                </a:ln>
                <a:solidFill>
                  <a:srgbClr val="2B4A89"/>
                </a:solidFill>
                <a:effectLst/>
                <a:uLnTx/>
                <a:uFillTx/>
                <a:latin typeface="Franklin Gothic Book" panose="020B0503020102020204" pitchFamily="34" charset="0"/>
                <a:ea typeface="+mn-ea"/>
                <a:cs typeface="+mn-cs"/>
              </a:rPr>
              <a:t>Katedra technológií, materiálov a počítačovej podpory výroby</a:t>
            </a:r>
          </a:p>
          <a:p>
            <a:pPr marL="0" marR="0" lvl="0" indent="0" algn="ctr" defTabSz="914400" rtl="0" eaLnBrk="1" fontAlgn="base" latinLnBrk="0" hangingPunct="1">
              <a:lnSpc>
                <a:spcPct val="112000"/>
              </a:lnSpc>
              <a:spcBef>
                <a:spcPct val="0"/>
              </a:spcBef>
              <a:spcAft>
                <a:spcPct val="0"/>
              </a:spcAft>
              <a:buClr>
                <a:srgbClr val="0070C0"/>
              </a:buClr>
              <a:buSzTx/>
              <a:buFont typeface="Franklin Gothic Book" panose="020B0503020102020204" pitchFamily="34" charset="0"/>
              <a:buNone/>
              <a:tabLst/>
              <a:defRPr/>
            </a:pPr>
            <a:endParaRPr kumimoji="0" lang="sk-SK" altLang="sk-SK" sz="1800" b="0" i="0" u="none" strike="noStrike" kern="1200" cap="none" spc="0" normalizeH="0" baseline="0" noProof="0" dirty="0">
              <a:ln>
                <a:noFill/>
              </a:ln>
              <a:solidFill>
                <a:srgbClr val="333399"/>
              </a:solidFill>
              <a:effectLst/>
              <a:uLnTx/>
              <a:uFillTx/>
              <a:latin typeface="Franklin Gothic Book" panose="020B0503020102020204" pitchFamily="34" charset="0"/>
              <a:ea typeface="+mn-ea"/>
              <a:cs typeface="+mn-cs"/>
            </a:endParaRP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6A8CEA47-F9F6-B9BC-4B3C-2844823D8F49}"/>
              </a:ext>
            </a:extLst>
          </p:cNvPr>
          <p:cNvSpPr/>
          <p:nvPr userDrawn="1"/>
        </p:nvSpPr>
        <p:spPr>
          <a:xfrm>
            <a:off x="0" y="6183844"/>
            <a:ext cx="12192000" cy="476968"/>
          </a:xfrm>
          <a:prstGeom prst="rect">
            <a:avLst/>
          </a:prstGeom>
          <a:solidFill>
            <a:srgbClr val="2B4A89"/>
          </a:solidFill>
          <a:ln>
            <a:solidFill>
              <a:srgbClr val="2B4A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E1F318F0-0F2B-980B-B86D-1815F087275B}"/>
              </a:ext>
            </a:extLst>
          </p:cNvPr>
          <p:cNvSpPr txBox="1">
            <a:spLocks/>
          </p:cNvSpPr>
          <p:nvPr userDrawn="1"/>
        </p:nvSpPr>
        <p:spPr>
          <a:xfrm>
            <a:off x="1418492" y="3602038"/>
            <a:ext cx="9144000" cy="263899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k-SK" dirty="0">
                <a:solidFill>
                  <a:srgbClr val="948A54"/>
                </a:solidFill>
              </a:rPr>
              <a:t>Obhajoba bakalárskej práce</a:t>
            </a:r>
          </a:p>
          <a:p>
            <a:pPr algn="l"/>
            <a:endParaRPr lang="sk-SK" dirty="0"/>
          </a:p>
          <a:p>
            <a:pPr algn="l"/>
            <a:endParaRPr lang="sk-SK" dirty="0"/>
          </a:p>
          <a:p>
            <a:pPr algn="l"/>
            <a:endParaRPr lang="sk-SK" dirty="0"/>
          </a:p>
          <a:p>
            <a:pPr algn="l"/>
            <a:endParaRPr lang="sk-SK" dirty="0"/>
          </a:p>
          <a:p>
            <a:pPr algn="l"/>
            <a:r>
              <a:rPr lang="sk-SK" dirty="0">
                <a:solidFill>
                  <a:srgbClr val="2B4A89"/>
                </a:solidFill>
              </a:rPr>
              <a:t>Košice, 2024</a:t>
            </a:r>
          </a:p>
        </p:txBody>
      </p:sp>
      <p:sp>
        <p:nvSpPr>
          <p:cNvPr id="14" name="BlokTextu 13">
            <a:extLst>
              <a:ext uri="{FF2B5EF4-FFF2-40B4-BE49-F238E27FC236}">
                <a16:creationId xmlns:a16="http://schemas.microsoft.com/office/drawing/2014/main" id="{467E6320-3B4D-0773-60C8-FDBB521FEE43}"/>
              </a:ext>
            </a:extLst>
          </p:cNvPr>
          <p:cNvSpPr txBox="1"/>
          <p:nvPr userDrawn="1"/>
        </p:nvSpPr>
        <p:spPr>
          <a:xfrm>
            <a:off x="5609650" y="5360635"/>
            <a:ext cx="159011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k-SK" sz="2000" dirty="0">
                <a:solidFill>
                  <a:srgbClr val="2B4A89"/>
                </a:solidFill>
              </a:rPr>
              <a:t>Autor práce:</a:t>
            </a:r>
          </a:p>
          <a:p>
            <a:r>
              <a:rPr lang="sk-SK" sz="2000" dirty="0">
                <a:solidFill>
                  <a:srgbClr val="2B4A89"/>
                </a:solidFill>
              </a:rPr>
              <a:t>Vedúci práce:</a:t>
            </a:r>
          </a:p>
        </p:txBody>
      </p:sp>
    </p:spTree>
    <p:extLst>
      <p:ext uri="{BB962C8B-B14F-4D97-AF65-F5344CB8AC3E}">
        <p14:creationId xmlns:p14="http://schemas.microsoft.com/office/powerpoint/2010/main" val="4764440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18. 5. 2025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69228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z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18. 5. 2025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0543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k-SK" dirty="0">
                <a:solidFill>
                  <a:srgbClr val="948A54"/>
                </a:solidFill>
              </a:rPr>
              <a:t>Obsah práce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</a:lstStyle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18. 5. 2025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2A2F0E52-ECB6-C2FB-10EB-54E949CE37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499" y="548680"/>
            <a:ext cx="9053003" cy="576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47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18. 5. 2025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06512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18. 5. 2025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2531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Zástupný objekt pre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Zástupný objekt pre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18. 5. 2025</a:t>
            </a:fld>
            <a:endParaRPr lang="sk-SK"/>
          </a:p>
        </p:txBody>
      </p:sp>
      <p:sp>
        <p:nvSpPr>
          <p:cNvPr id="8" name="Zástupný objekt pre pät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35817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dá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18. 5. 2025</a:t>
            </a:fld>
            <a:endParaRPr lang="sk-SK"/>
          </a:p>
        </p:txBody>
      </p:sp>
      <p:sp>
        <p:nvSpPr>
          <p:cNvPr id="4" name="Zástupný objekt pre pät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73531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18. 5. 2025</a:t>
            </a:fld>
            <a:endParaRPr lang="sk-SK"/>
          </a:p>
        </p:txBody>
      </p:sp>
      <p:sp>
        <p:nvSpPr>
          <p:cNvPr id="3" name="Zástupný objekt pre pät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79191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18. 5. 2025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32633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Upravte štýly predlohy textu</a:t>
            </a:r>
          </a:p>
        </p:txBody>
      </p:sp>
      <p:sp>
        <p:nvSpPr>
          <p:cNvPr id="3" name="Zástupný objekt pre obrázo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objekt pre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Zástupný objekt pre dá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3A99F-55F1-4B36-A0FF-23517646FABB}" type="datetimeFigureOut">
              <a:rPr lang="sk-SK" smtClean="0"/>
              <a:t>18. 5. 2025</a:t>
            </a:fld>
            <a:endParaRPr lang="sk-SK"/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127628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sk-SK" dirty="0"/>
              <a:t>Upravte štýly predlohy textu</a:t>
            </a:r>
          </a:p>
        </p:txBody>
      </p:sp>
      <p:sp>
        <p:nvSpPr>
          <p:cNvPr id="3" name="Zástupný objekt pre text 2"/>
          <p:cNvSpPr>
            <a:spLocks noGrp="1"/>
          </p:cNvSpPr>
          <p:nvPr>
            <p:ph type="body" idx="1"/>
          </p:nvPr>
        </p:nvSpPr>
        <p:spPr>
          <a:xfrm>
            <a:off x="838200" y="1359877"/>
            <a:ext cx="10515600" cy="4817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/>
              <a:t>Upraviť štýly predlohy textu</a:t>
            </a:r>
          </a:p>
          <a:p>
            <a:pPr lvl="1"/>
            <a:r>
              <a:rPr lang="sk-SK" dirty="0"/>
              <a:t>Druhá úroveň</a:t>
            </a:r>
          </a:p>
          <a:p>
            <a:pPr lvl="2"/>
            <a:r>
              <a:rPr lang="sk-SK" dirty="0"/>
              <a:t>Tretia úroveň</a:t>
            </a:r>
          </a:p>
          <a:p>
            <a:pPr lvl="3"/>
            <a:r>
              <a:rPr lang="sk-SK" dirty="0"/>
              <a:t>Štvrtá úroveň</a:t>
            </a:r>
          </a:p>
          <a:p>
            <a:pPr lvl="4"/>
            <a:r>
              <a:rPr lang="sk-SK" dirty="0"/>
              <a:t>Piata úroveň</a:t>
            </a:r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3A99F-55F1-4B36-A0FF-23517646FABB}" type="datetimeFigureOut">
              <a:rPr lang="sk-SK" smtClean="0"/>
              <a:t>18. 5. 2025</a:t>
            </a:fld>
            <a:endParaRPr lang="sk-SK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DF8A6-8BEB-4A52-A9DE-EA7148C6DC0C}" type="slidenum">
              <a:rPr lang="sk-SK" smtClean="0"/>
              <a:t>‹#›</a:t>
            </a:fld>
            <a:endParaRPr lang="sk-SK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744C30B-4140-AA54-08CC-509B4306AE59}"/>
              </a:ext>
            </a:extLst>
          </p:cNvPr>
          <p:cNvSpPr/>
          <p:nvPr userDrawn="1"/>
        </p:nvSpPr>
        <p:spPr>
          <a:xfrm>
            <a:off x="0" y="6176964"/>
            <a:ext cx="12192000" cy="483848"/>
          </a:xfrm>
          <a:prstGeom prst="rect">
            <a:avLst/>
          </a:prstGeom>
          <a:solidFill>
            <a:srgbClr val="36589C"/>
          </a:solidFill>
          <a:ln>
            <a:solidFill>
              <a:srgbClr val="36589C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293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948A5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rgbClr val="2B4A89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rgbClr val="2B4A89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rgbClr val="2B4A89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rgbClr val="2B4A89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rgbClr val="2B4A89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lokTextu 14">
            <a:extLst>
              <a:ext uri="{FF2B5EF4-FFF2-40B4-BE49-F238E27FC236}">
                <a16:creationId xmlns:a16="http://schemas.microsoft.com/office/drawing/2014/main" id="{ED93B5D5-E6ED-417E-AB04-01E047DBE776}"/>
              </a:ext>
            </a:extLst>
          </p:cNvPr>
          <p:cNvSpPr txBox="1"/>
          <p:nvPr/>
        </p:nvSpPr>
        <p:spPr>
          <a:xfrm flipH="1">
            <a:off x="7244862" y="5319533"/>
            <a:ext cx="441959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b="1" dirty="0">
                <a:solidFill>
                  <a:srgbClr val="2B4A89"/>
                </a:solidFill>
              </a:rPr>
              <a:t>Titul Meno Priezvisko</a:t>
            </a:r>
          </a:p>
          <a:p>
            <a:r>
              <a:rPr lang="sk-SK" sz="2000" b="1" dirty="0">
                <a:solidFill>
                  <a:srgbClr val="948A54"/>
                </a:solidFill>
              </a:rPr>
              <a:t>Titul Meno Priezvisko</a:t>
            </a:r>
          </a:p>
        </p:txBody>
      </p:sp>
      <p:sp>
        <p:nvSpPr>
          <p:cNvPr id="2" name="Nadpis 1"/>
          <p:cNvSpPr txBox="1">
            <a:spLocks/>
          </p:cNvSpPr>
          <p:nvPr/>
        </p:nvSpPr>
        <p:spPr>
          <a:xfrm>
            <a:off x="1524000" y="1562099"/>
            <a:ext cx="9144000" cy="1947863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b="1" kern="1200">
                <a:solidFill>
                  <a:srgbClr val="36589C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k-SK" dirty="0">
                <a:solidFill>
                  <a:srgbClr val="2B4A8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Upravte štýly predlohy textu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37BEB5E5-6E03-9AF9-DF7D-1DAF79876D44}"/>
              </a:ext>
            </a:extLst>
          </p:cNvPr>
          <p:cNvSpPr/>
          <p:nvPr/>
        </p:nvSpPr>
        <p:spPr>
          <a:xfrm>
            <a:off x="2416629" y="5719665"/>
            <a:ext cx="662473" cy="2705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BlokTextu 14">
            <a:extLst>
              <a:ext uri="{FF2B5EF4-FFF2-40B4-BE49-F238E27FC236}">
                <a16:creationId xmlns:a16="http://schemas.microsoft.com/office/drawing/2014/main" id="{11B4A0BA-3A05-80E7-E2B3-F2ABCF205819}"/>
              </a:ext>
            </a:extLst>
          </p:cNvPr>
          <p:cNvSpPr txBox="1"/>
          <p:nvPr/>
        </p:nvSpPr>
        <p:spPr>
          <a:xfrm flipH="1">
            <a:off x="2313993" y="5624126"/>
            <a:ext cx="10356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400" dirty="0">
                <a:solidFill>
                  <a:srgbClr val="2B4A89"/>
                </a:solidFill>
              </a:rPr>
              <a:t>2025</a:t>
            </a:r>
            <a:endParaRPr lang="sk-SK" sz="2000" dirty="0">
              <a:solidFill>
                <a:srgbClr val="948A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3162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9582AF3D-C702-8DF0-4BCD-EE726F2758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499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199" y="2857500"/>
            <a:ext cx="8229600" cy="1143000"/>
          </a:xfrm>
        </p:spPr>
        <p:txBody>
          <a:bodyPr/>
          <a:lstStyle/>
          <a:p>
            <a:r>
              <a:rPr lang="sk-SK" b="1" dirty="0">
                <a:solidFill>
                  <a:srgbClr val="2B4A89"/>
                </a:solidFill>
              </a:rPr>
              <a:t>Ďakujem za pozornosť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98AD0490-96A8-D2B6-6FE2-3F8B449A1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9EB0C2-E1D5-4A31-90BD-294F74E5DDAE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71179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499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>
            <a:noAutofit/>
          </a:bodyPr>
          <a:lstStyle/>
          <a:p>
            <a:r>
              <a:rPr lang="sk-SK" dirty="0"/>
              <a:t>Otázky z posudku školiteľa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sk-SK" dirty="0"/>
              <a:t>Každá otázka samostatný </a:t>
            </a:r>
            <a:r>
              <a:rPr lang="sk-SK" dirty="0" err="1"/>
              <a:t>slaid</a:t>
            </a:r>
            <a:endParaRPr lang="sk-SK" dirty="0"/>
          </a:p>
          <a:p>
            <a:endParaRPr lang="sk-SK" dirty="0"/>
          </a:p>
          <a:p>
            <a:r>
              <a:rPr lang="sk-SK" dirty="0">
                <a:solidFill>
                  <a:srgbClr val="948A54"/>
                </a:solidFill>
              </a:rPr>
              <a:t>Uvedenie otázky školiteľa</a:t>
            </a:r>
          </a:p>
          <a:p>
            <a:endParaRPr lang="sk-SK" dirty="0"/>
          </a:p>
          <a:p>
            <a:r>
              <a:rPr lang="sk-SK" dirty="0"/>
              <a:t>Spracovanie odpovede na zadanú otázku.</a:t>
            </a:r>
          </a:p>
          <a:p>
            <a:r>
              <a:rPr lang="sk-SK" dirty="0"/>
              <a:t>(text, obrázky, grafy, tabuľky)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85B5F21-1C3D-DF0B-15CF-AD0208181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446176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ok 6" descr="Obrázok, na ktorom je symbol, písmo, logo, text&#10;&#10;Automaticky generovaný popis">
            <a:extLst>
              <a:ext uri="{FF2B5EF4-FFF2-40B4-BE49-F238E27FC236}">
                <a16:creationId xmlns:a16="http://schemas.microsoft.com/office/drawing/2014/main" id="{65FCC06B-5B31-AEB1-C784-D0CE073D639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499" y="548680"/>
            <a:ext cx="9053003" cy="576064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Otázky z posudku oponenta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sk-SK" dirty="0"/>
              <a:t>Každá otázka samostatný </a:t>
            </a:r>
            <a:r>
              <a:rPr lang="sk-SK" dirty="0" err="1"/>
              <a:t>slaid</a:t>
            </a:r>
            <a:endParaRPr lang="sk-SK" dirty="0"/>
          </a:p>
          <a:p>
            <a:endParaRPr lang="sk-SK" dirty="0">
              <a:solidFill>
                <a:srgbClr val="948A54"/>
              </a:solidFill>
            </a:endParaRPr>
          </a:p>
          <a:p>
            <a:r>
              <a:rPr lang="sk-SK" dirty="0">
                <a:solidFill>
                  <a:srgbClr val="948A54"/>
                </a:solidFill>
              </a:rPr>
              <a:t>Uvedenie otázky oponenta</a:t>
            </a:r>
          </a:p>
          <a:p>
            <a:r>
              <a:rPr lang="sk-SK" dirty="0"/>
              <a:t>Spracovanie odpovede na zadanú otázku.</a:t>
            </a:r>
          </a:p>
          <a:p>
            <a:r>
              <a:rPr lang="sk-SK" dirty="0"/>
              <a:t>(text, obrázky, grafy, tabuľky)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59E756B2-3140-A4DF-3BAB-5C3C164D4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7985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Obsah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sk-SK" dirty="0"/>
              <a:t>1 </a:t>
            </a:r>
            <a:r>
              <a:rPr lang="sk-SK" dirty="0" err="1"/>
              <a:t>slaid</a:t>
            </a:r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1FB17BA-27E4-DE7A-84C7-FE1D751C6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3961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Ciele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sk-SK" dirty="0"/>
              <a:t>1 </a:t>
            </a:r>
            <a:r>
              <a:rPr lang="sk-SK" dirty="0" err="1"/>
              <a:t>slaid</a:t>
            </a:r>
            <a:endParaRPr lang="sk-SK" dirty="0"/>
          </a:p>
          <a:p>
            <a:r>
              <a:rPr lang="sk-SK" dirty="0"/>
              <a:t>Zdôvodnenie výberu témy</a:t>
            </a:r>
          </a:p>
          <a:p>
            <a:endParaRPr lang="sk-SK" dirty="0"/>
          </a:p>
          <a:p>
            <a:r>
              <a:rPr lang="sk-SK" dirty="0"/>
              <a:t>Definovanie hlavného cieľa práce a čiastkových cieľov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41FB17BA-27E4-DE7A-84C7-FE1D751C6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263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Teoretická časť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sk-SK" dirty="0"/>
              <a:t>1-2 </a:t>
            </a:r>
            <a:r>
              <a:rPr lang="sk-SK" dirty="0" err="1"/>
              <a:t>slaidy</a:t>
            </a:r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8FC07C09-438C-D50B-A964-6D1E25E10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51198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Analytická časť práce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sk-SK" dirty="0"/>
              <a:t>2-4 </a:t>
            </a:r>
            <a:r>
              <a:rPr lang="sk-SK" dirty="0" err="1"/>
              <a:t>slaidy</a:t>
            </a:r>
            <a:endParaRPr lang="sk-SK" dirty="0"/>
          </a:p>
          <a:p>
            <a:r>
              <a:rPr lang="sk-SK" dirty="0"/>
              <a:t> ....  (napr. tabuľky, grafy, obrázky, snímky obrazovky, schémy, výpočty  ....).</a:t>
            </a:r>
          </a:p>
          <a:p>
            <a:r>
              <a:rPr lang="sk-SK" dirty="0"/>
              <a:t>Východiskový stav riešenej problematiky.</a:t>
            </a: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DA70CC6-B07F-3DA5-A8EA-AA9876970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0963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Závery analýzy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sk-SK" dirty="0"/>
              <a:t>1 </a:t>
            </a:r>
            <a:r>
              <a:rPr lang="sk-SK" dirty="0" err="1"/>
              <a:t>slaid</a:t>
            </a:r>
            <a:endParaRPr lang="sk-SK" dirty="0"/>
          </a:p>
          <a:p>
            <a:r>
              <a:rPr lang="sk-SK" dirty="0"/>
              <a:t>....  (napr. hlavné zistenia analýzy, sumarizácia výsledkov analýzy, ....).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BDA70CC6-B07F-3DA5-A8EA-AA9876970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68216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Navrhované odporúčania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sk-SK" dirty="0"/>
              <a:t>1-2 </a:t>
            </a:r>
            <a:r>
              <a:rPr lang="sk-SK" dirty="0" err="1"/>
              <a:t>slaidy</a:t>
            </a:r>
            <a:endParaRPr lang="sk-SK" dirty="0"/>
          </a:p>
          <a:p>
            <a:r>
              <a:rPr lang="sk-SK" dirty="0"/>
              <a:t>Vlastné navrhované opatrenia</a:t>
            </a:r>
          </a:p>
          <a:p>
            <a:r>
              <a:rPr lang="sk-SK" dirty="0"/>
              <a:t> ....  (napr. tabuľky, grafy, obrázky, snímky obrazovky, schémy, výpočty  ....).</a:t>
            </a:r>
          </a:p>
          <a:p>
            <a:endParaRPr lang="sk-SK" dirty="0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F816444-29CB-8BCA-37D8-7308D93C4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5391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Zhodnotenie návrhov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pl-PL" dirty="0"/>
              <a:t>1 slaid</a:t>
            </a:r>
          </a:p>
          <a:p>
            <a:r>
              <a:rPr lang="pl-PL" dirty="0"/>
              <a:t>Zamerať sa na ekonomické zhodnotenie návrhov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F816444-29CB-8BCA-37D8-7308D93C4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16037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755F7A-AA93-F1D3-9BC4-1B476FC60C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43767"/>
          </a:xfrm>
        </p:spPr>
        <p:txBody>
          <a:bodyPr/>
          <a:lstStyle/>
          <a:p>
            <a:r>
              <a:rPr lang="sk-SK" dirty="0"/>
              <a:t>Záver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D9A6E81-C38A-EDB0-080C-CF7C56C863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877"/>
            <a:ext cx="10515600" cy="4817086"/>
          </a:xfrm>
        </p:spPr>
        <p:txBody>
          <a:bodyPr/>
          <a:lstStyle/>
          <a:p>
            <a:r>
              <a:rPr lang="pl-PL" dirty="0"/>
              <a:t>1 slaid</a:t>
            </a:r>
          </a:p>
          <a:p>
            <a:r>
              <a:rPr lang="pl-PL" dirty="0"/>
              <a:t>Význam práce pre hospodársku prax.</a:t>
            </a:r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F816444-29CB-8BCA-37D8-7308D93C4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E99EB0C2-E1D5-4A31-90BD-294F74E5DDAE}" type="slidenum">
              <a:rPr lang="sk-SK" smtClean="0"/>
              <a:pPr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8101917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balík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189</Words>
  <Application>Microsoft Office PowerPoint</Application>
  <PresentationFormat>Širokoúhlá obrazovka</PresentationFormat>
  <Paragraphs>55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Franklin Gothic Book</vt:lpstr>
      <vt:lpstr>Motív balíka Office</vt:lpstr>
      <vt:lpstr>Prezentace aplikace PowerPoint</vt:lpstr>
      <vt:lpstr>Obsah práce</vt:lpstr>
      <vt:lpstr>Ciele práce</vt:lpstr>
      <vt:lpstr>Teoretická časť práce</vt:lpstr>
      <vt:lpstr>Analytická časť práce</vt:lpstr>
      <vt:lpstr>Závery analýzy</vt:lpstr>
      <vt:lpstr>Navrhované odporúčania</vt:lpstr>
      <vt:lpstr>Zhodnotenie návrhov</vt:lpstr>
      <vt:lpstr>Záver</vt:lpstr>
      <vt:lpstr>Ďakujem za pozornosť</vt:lpstr>
      <vt:lpstr>Otázky z posudku školiteľa</vt:lpstr>
      <vt:lpstr>Otázky z posudku oponenta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Juraj Šebo</dc:creator>
  <cp:lastModifiedBy>Ján Varga</cp:lastModifiedBy>
  <cp:revision>17</cp:revision>
  <dcterms:created xsi:type="dcterms:W3CDTF">2024-03-21T08:43:21Z</dcterms:created>
  <dcterms:modified xsi:type="dcterms:W3CDTF">2025-05-18T19:16:33Z</dcterms:modified>
</cp:coreProperties>
</file>