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0" r:id="rId1"/>
  </p:sldMasterIdLst>
  <p:handoutMasterIdLst>
    <p:handoutMasterId r:id="rId43"/>
  </p:handoutMasterIdLst>
  <p:sldIdLst>
    <p:sldId id="256" r:id="rId2"/>
    <p:sldId id="286" r:id="rId3"/>
    <p:sldId id="257" r:id="rId4"/>
    <p:sldId id="303" r:id="rId5"/>
    <p:sldId id="287" r:id="rId6"/>
    <p:sldId id="275" r:id="rId7"/>
    <p:sldId id="258" r:id="rId8"/>
    <p:sldId id="260" r:id="rId9"/>
    <p:sldId id="276" r:id="rId10"/>
    <p:sldId id="278" r:id="rId11"/>
    <p:sldId id="280" r:id="rId12"/>
    <p:sldId id="281" r:id="rId13"/>
    <p:sldId id="282" r:id="rId14"/>
    <p:sldId id="283" r:id="rId15"/>
    <p:sldId id="288" r:id="rId16"/>
    <p:sldId id="289" r:id="rId17"/>
    <p:sldId id="285" r:id="rId18"/>
    <p:sldId id="290" r:id="rId19"/>
    <p:sldId id="262" r:id="rId20"/>
    <p:sldId id="259" r:id="rId21"/>
    <p:sldId id="291" r:id="rId22"/>
    <p:sldId id="263" r:id="rId23"/>
    <p:sldId id="292" r:id="rId24"/>
    <p:sldId id="293" r:id="rId25"/>
    <p:sldId id="294" r:id="rId26"/>
    <p:sldId id="295" r:id="rId27"/>
    <p:sldId id="296" r:id="rId28"/>
    <p:sldId id="297" r:id="rId29"/>
    <p:sldId id="298" r:id="rId30"/>
    <p:sldId id="299" r:id="rId31"/>
    <p:sldId id="300" r:id="rId32"/>
    <p:sldId id="301" r:id="rId33"/>
    <p:sldId id="302" r:id="rId34"/>
    <p:sldId id="265" r:id="rId35"/>
    <p:sldId id="266" r:id="rId36"/>
    <p:sldId id="267" r:id="rId37"/>
    <p:sldId id="268" r:id="rId38"/>
    <p:sldId id="270" r:id="rId39"/>
    <p:sldId id="271" r:id="rId40"/>
    <p:sldId id="273" r:id="rId41"/>
    <p:sldId id="274" r:id="rId42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3300"/>
    <a:srgbClr val="89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17" autoAdjust="0"/>
  </p:normalViewPr>
  <p:slideViewPr>
    <p:cSldViewPr showGuides="1">
      <p:cViewPr varScale="1">
        <p:scale>
          <a:sx n="81" d="100"/>
          <a:sy n="81" d="100"/>
        </p:scale>
        <p:origin x="118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59" d="100"/>
          <a:sy n="59" d="100"/>
        </p:scale>
        <p:origin x="-2556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cs-CZ" altLang="sk-SK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cs-CZ" altLang="sk-SK"/>
          </a:p>
        </p:txBody>
      </p:sp>
      <p:sp>
        <p:nvSpPr>
          <p:cNvPr id="624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cs-CZ" altLang="sk-SK"/>
          </a:p>
        </p:txBody>
      </p:sp>
      <p:sp>
        <p:nvSpPr>
          <p:cNvPr id="624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3E06935E-62F6-48C3-ACA0-DC4F7F64DF09}" type="slidenum">
              <a:rPr lang="cs-CZ" altLang="sk-SK"/>
              <a:pPr>
                <a:defRPr/>
              </a:pPr>
              <a:t>‹#›</a:t>
            </a:fld>
            <a:endParaRPr lang="cs-CZ" alt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sk-SK" altLang="sk-SK" sz="2400">
                <a:latin typeface="Times New Roman" panose="02020603050405020304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sk-SK" altLang="sk-SK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sk-SK" altLang="sk-SK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sk-SK" altLang="sk-SK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sk-SK" altLang="sk-SK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sk-SK" altLang="sk-SK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sk-SK" altLang="sk-SK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sk-SK" altLang="sk-SK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sk-SK" altLang="sk-SK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sk-SK" altLang="sk-SK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sk-SK" altLang="sk-SK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sk-SK" altLang="sk-SK" sz="2400"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162835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altLang="sk-SK" noProof="0" smtClean="0"/>
              <a:t>Kliknite sem a upravte štýl predlohy nadpisov.</a:t>
            </a:r>
          </a:p>
        </p:txBody>
      </p:sp>
      <p:sp>
        <p:nvSpPr>
          <p:cNvPr id="162836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cs-CZ" altLang="sk-SK" noProof="0" smtClean="0"/>
              <a:t>Kliknite sem a upravte štýl predlohy podnadpisov.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cs-CZ" altLang="sk-SK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cs-CZ" altLang="sk-SK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6AA13E8-9070-433F-A598-4D018B5CED50}" type="slidenum">
              <a:rPr lang="cs-CZ" altLang="sk-SK"/>
              <a:pPr>
                <a:defRPr/>
              </a:pPr>
              <a:t>‹#›</a:t>
            </a:fld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187351616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z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sk-SK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64A140-607F-4551-B778-59D10867A24B}" type="slidenum">
              <a:rPr lang="cs-CZ" altLang="sk-SK"/>
              <a:pPr>
                <a:defRPr/>
              </a:pPr>
              <a:t>‹#›</a:t>
            </a:fld>
            <a:endParaRPr lang="cs-CZ" altLang="sk-SK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2901828098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zvislý text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sk-SK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9E4313-3BBD-410B-BB9A-8B323C893452}" type="slidenum">
              <a:rPr lang="cs-CZ" altLang="sk-SK"/>
              <a:pPr>
                <a:defRPr/>
              </a:pPr>
              <a:t>‹#›</a:t>
            </a:fld>
            <a:endParaRPr lang="cs-CZ" altLang="sk-SK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2943401003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sk-SK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6C9BF3-34D0-4A4B-B174-0F3B034CD978}" type="slidenum">
              <a:rPr lang="cs-CZ" altLang="sk-SK"/>
              <a:pPr>
                <a:defRPr/>
              </a:pPr>
              <a:t>‹#›</a:t>
            </a:fld>
            <a:endParaRPr lang="cs-CZ" altLang="sk-SK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381584371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sk-SK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BA9754-1EAC-4458-9028-810D5CC79226}" type="slidenum">
              <a:rPr lang="cs-CZ" altLang="sk-SK"/>
              <a:pPr>
                <a:defRPr/>
              </a:pPr>
              <a:t>‹#›</a:t>
            </a:fld>
            <a:endParaRPr lang="cs-CZ" altLang="sk-SK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118590673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obsah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objekt pre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sk-SK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46F015-9691-404F-9261-3F9C0ED856A4}" type="slidenum">
              <a:rPr lang="cs-CZ" altLang="sk-SK"/>
              <a:pPr>
                <a:defRPr/>
              </a:pPr>
              <a:t>‹#›</a:t>
            </a:fld>
            <a:endParaRPr lang="cs-CZ" altLang="sk-SK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2174282184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Zástupný objekt pre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objekt pre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6" name="Zástupný objekt pre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sk-SK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5EF7AC-5F99-4C21-8D41-4772D49BB844}" type="slidenum">
              <a:rPr lang="cs-CZ" altLang="sk-SK"/>
              <a:pPr>
                <a:defRPr/>
              </a:pPr>
              <a:t>‹#›</a:t>
            </a:fld>
            <a:endParaRPr lang="cs-CZ" altLang="sk-SK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2735822168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sk-SK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035103-6800-4502-A374-EE0A4FB524BF}" type="slidenum">
              <a:rPr lang="cs-CZ" altLang="sk-SK"/>
              <a:pPr>
                <a:defRPr/>
              </a:pPr>
              <a:t>‹#›</a:t>
            </a:fld>
            <a:endParaRPr lang="cs-CZ" altLang="sk-SK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783175886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sk-SK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CF2044-2044-4C05-9392-8C307780D450}" type="slidenum">
              <a:rPr lang="cs-CZ" altLang="sk-SK"/>
              <a:pPr>
                <a:defRPr/>
              </a:pPr>
              <a:t>‹#›</a:t>
            </a:fld>
            <a:endParaRPr lang="cs-CZ" altLang="sk-SK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3327284960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objekt pre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sk-SK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4C1063-EBB4-4830-AE1F-41A0D342D6C5}" type="slidenum">
              <a:rPr lang="cs-CZ" altLang="sk-SK"/>
              <a:pPr>
                <a:defRPr/>
              </a:pPr>
              <a:t>‹#›</a:t>
            </a:fld>
            <a:endParaRPr lang="cs-CZ" altLang="sk-SK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3304433100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obrázo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k-SK" noProof="0" smtClean="0"/>
          </a:p>
        </p:txBody>
      </p:sp>
      <p:sp>
        <p:nvSpPr>
          <p:cNvPr id="4" name="Zástupný objekt pre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sk-SK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0A8B1A-1779-4984-A9CD-B38A8576F168}" type="slidenum">
              <a:rPr lang="cs-CZ" altLang="sk-SK"/>
              <a:pPr>
                <a:defRPr/>
              </a:pPr>
              <a:t>‹#›</a:t>
            </a:fld>
            <a:endParaRPr lang="cs-CZ" altLang="sk-SK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3311154350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smtClean="0"/>
            </a:lvl1pPr>
          </a:lstStyle>
          <a:p>
            <a:pPr>
              <a:defRPr/>
            </a:pPr>
            <a:endParaRPr lang="cs-CZ" altLang="sk-SK"/>
          </a:p>
        </p:txBody>
      </p:sp>
      <p:sp>
        <p:nvSpPr>
          <p:cNvPr id="16179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30DDFE73-C6A5-42BF-90F0-A3B21C5968D4}" type="slidenum">
              <a:rPr lang="cs-CZ" altLang="sk-SK"/>
              <a:pPr>
                <a:defRPr/>
              </a:pPr>
              <a:t>‹#›</a:t>
            </a:fld>
            <a:endParaRPr lang="cs-CZ" altLang="sk-SK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032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sk-SK" altLang="sk-SK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sk-SK" altLang="sk-SK" sz="2400">
                <a:latin typeface="Times New Roman" panose="02020603050405020304" pitchFamily="18" charset="0"/>
              </a:endParaRPr>
            </a:p>
          </p:txBody>
        </p:sp>
        <p:sp>
          <p:nvSpPr>
            <p:cNvPr id="1034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sk-SK" altLang="sk-SK">
                <a:solidFill>
                  <a:schemeClr val="hlink"/>
                </a:solidFill>
              </a:endParaRPr>
            </a:p>
          </p:txBody>
        </p:sp>
        <p:sp>
          <p:nvSpPr>
            <p:cNvPr id="1035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sk-SK" altLang="sk-SK">
                <a:solidFill>
                  <a:schemeClr val="hlink"/>
                </a:solidFill>
              </a:endParaRPr>
            </a:p>
          </p:txBody>
        </p:sp>
        <p:sp>
          <p:nvSpPr>
            <p:cNvPr id="1036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sk-SK" altLang="sk-SK">
                <a:solidFill>
                  <a:schemeClr val="accent2"/>
                </a:solidFill>
              </a:endParaRPr>
            </a:p>
          </p:txBody>
        </p:sp>
        <p:sp>
          <p:nvSpPr>
            <p:cNvPr id="1037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sk-SK" altLang="sk-SK">
                <a:solidFill>
                  <a:schemeClr val="hlink"/>
                </a:solidFill>
              </a:endParaRPr>
            </a:p>
          </p:txBody>
        </p:sp>
        <p:sp>
          <p:nvSpPr>
            <p:cNvPr id="1038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sk-SK" altLang="sk-SK" sz="2400">
                <a:latin typeface="Times New Roman" panose="02020603050405020304" pitchFamily="18" charset="0"/>
              </a:endParaRPr>
            </a:p>
          </p:txBody>
        </p:sp>
        <p:sp>
          <p:nvSpPr>
            <p:cNvPr id="1039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sk-SK" altLang="sk-SK">
                <a:solidFill>
                  <a:schemeClr val="accent2"/>
                </a:solidFill>
              </a:endParaRPr>
            </a:p>
          </p:txBody>
        </p:sp>
        <p:sp>
          <p:nvSpPr>
            <p:cNvPr id="1040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sk-SK" altLang="sk-SK">
                <a:solidFill>
                  <a:schemeClr val="accent2"/>
                </a:solidFill>
              </a:endParaRPr>
            </a:p>
          </p:txBody>
        </p:sp>
      </p:grpSp>
      <p:sp>
        <p:nvSpPr>
          <p:cNvPr id="161806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sk-SK" smtClean="0"/>
              <a:t>Kliknite sem a upravte štýl predlohy nadpisov.</a:t>
            </a:r>
          </a:p>
        </p:txBody>
      </p:sp>
      <p:sp>
        <p:nvSpPr>
          <p:cNvPr id="161807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sk-SK" smtClean="0"/>
              <a:t>Kliknite sem a upravte štýly predlohy textu.</a:t>
            </a:r>
          </a:p>
          <a:p>
            <a:pPr lvl="1"/>
            <a:r>
              <a:rPr lang="cs-CZ" altLang="sk-SK" smtClean="0"/>
              <a:t>Druhá úroveň</a:t>
            </a:r>
          </a:p>
          <a:p>
            <a:pPr lvl="2"/>
            <a:r>
              <a:rPr lang="cs-CZ" altLang="sk-SK" smtClean="0"/>
              <a:t>Tretia úroveň</a:t>
            </a:r>
          </a:p>
          <a:p>
            <a:pPr lvl="3"/>
            <a:r>
              <a:rPr lang="cs-CZ" altLang="sk-SK" smtClean="0"/>
              <a:t>Štvrtá úroveň</a:t>
            </a:r>
          </a:p>
          <a:p>
            <a:pPr lvl="4"/>
            <a:r>
              <a:rPr lang="cs-CZ" altLang="sk-SK" smtClean="0"/>
              <a:t>Piata úroveň</a:t>
            </a:r>
          </a:p>
        </p:txBody>
      </p:sp>
      <p:sp>
        <p:nvSpPr>
          <p:cNvPr id="161808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cs-CZ" alt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</p:sldLayoutIdLst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1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61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1806" grpId="0"/>
      <p:bldP spid="161807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180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6180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image" Target="../media/image2.wmf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3141663"/>
            <a:ext cx="7772400" cy="1470025"/>
          </a:xfrm>
        </p:spPr>
        <p:txBody>
          <a:bodyPr/>
          <a:lstStyle/>
          <a:p>
            <a:pPr algn="ctr" eaLnBrk="1" hangingPunct="1"/>
            <a:r>
              <a:rPr lang="sk-SK" altLang="sk-SK" sz="4000" smtClean="0">
                <a:solidFill>
                  <a:schemeClr val="bg1"/>
                </a:solidFill>
              </a:rPr>
              <a:t>Systémy manažérstva merania</a:t>
            </a:r>
            <a:endParaRPr lang="cs-CZ" altLang="sk-SK" smtClean="0">
              <a:solidFill>
                <a:schemeClr val="bg1"/>
              </a:solidFill>
              <a:latin typeface="Tahoma" panose="020B060403050404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76250"/>
            <a:ext cx="8229600" cy="6192838"/>
          </a:xfrm>
        </p:spPr>
        <p:txBody>
          <a:bodyPr/>
          <a:lstStyle/>
          <a:p>
            <a:pPr marL="609600" indent="-609600" algn="ctr" eaLnBrk="1" hangingPunct="1">
              <a:buFont typeface="Wingdings" panose="05000000000000000000" pitchFamily="2" charset="2"/>
              <a:buNone/>
            </a:pPr>
            <a:r>
              <a:rPr lang="sk-SK" altLang="sk-SK" sz="2800" smtClean="0">
                <a:latin typeface="Tahoma" panose="020B0604030504040204" pitchFamily="34" charset="0"/>
              </a:rPr>
              <a:t>Príručka kvality konfirmačného systému</a:t>
            </a:r>
          </a:p>
          <a:p>
            <a:pPr marL="609600" indent="-609600" algn="ctr" eaLnBrk="1" hangingPunct="1">
              <a:buFont typeface="Wingdings" panose="05000000000000000000" pitchFamily="2" charset="2"/>
              <a:buNone/>
            </a:pPr>
            <a:r>
              <a:rPr lang="sk-SK" altLang="sk-SK" sz="1600" b="1" smtClean="0">
                <a:latin typeface="Tahoma" panose="020B0604030504040204" pitchFamily="34" charset="0"/>
              </a:rPr>
              <a:t>Obsah</a:t>
            </a:r>
          </a:p>
          <a:p>
            <a:pPr marL="609600" indent="-609600" eaLnBrk="1" hangingPunct="1">
              <a:buFont typeface="Wingdings" panose="05000000000000000000" pitchFamily="2" charset="2"/>
              <a:buAutoNum type="arabicPeriod"/>
            </a:pPr>
            <a:r>
              <a:rPr lang="en-US" altLang="sk-SK" sz="1600" b="1" smtClean="0">
                <a:latin typeface="Tahoma" panose="020B0604030504040204" pitchFamily="34" charset="0"/>
                <a:cs typeface="Arial" panose="020B0604020202020204" pitchFamily="34" charset="0"/>
              </a:rPr>
              <a:t>Ú</a:t>
            </a:r>
            <a:r>
              <a:rPr lang="sk-SK" altLang="sk-SK" sz="1600" b="1" smtClean="0">
                <a:latin typeface="Tahoma" panose="020B0604030504040204" pitchFamily="34" charset="0"/>
                <a:cs typeface="Arial" panose="020B0604020202020204" pitchFamily="34" charset="0"/>
              </a:rPr>
              <a:t>vod</a:t>
            </a:r>
          </a:p>
          <a:p>
            <a:pPr marL="609600" indent="-609600" eaLnBrk="1" hangingPunct="1">
              <a:buFont typeface="Wingdings" panose="05000000000000000000" pitchFamily="2" charset="2"/>
              <a:buAutoNum type="arabicPeriod"/>
            </a:pPr>
            <a:r>
              <a:rPr lang="sk-SK" altLang="sk-SK" sz="1600" b="1" smtClean="0">
                <a:latin typeface="Tahoma" panose="020B0604030504040204" pitchFamily="34" charset="0"/>
                <a:cs typeface="Arial" panose="020B0604020202020204" pitchFamily="34" charset="0"/>
              </a:rPr>
              <a:t>Definície</a:t>
            </a:r>
          </a:p>
          <a:p>
            <a:pPr marL="609600" indent="-609600" eaLnBrk="1" hangingPunct="1">
              <a:buFont typeface="Wingdings" panose="05000000000000000000" pitchFamily="2" charset="2"/>
              <a:buAutoNum type="arabicPeriod"/>
            </a:pPr>
            <a:r>
              <a:rPr lang="sk-SK" altLang="sk-SK" sz="1600" b="1" smtClean="0">
                <a:latin typeface="Tahoma" panose="020B0604030504040204" pitchFamily="34" charset="0"/>
                <a:cs typeface="Arial" panose="020B0604020202020204" pitchFamily="34" charset="0"/>
              </a:rPr>
              <a:t>Požiadavky na meracie zariadenie a jeho parametre </a:t>
            </a:r>
          </a:p>
          <a:p>
            <a:pPr marL="609600" indent="-609600" eaLnBrk="1" hangingPunct="1">
              <a:buFont typeface="Wingdings" panose="05000000000000000000" pitchFamily="2" charset="2"/>
              <a:buAutoNum type="arabicPeriod"/>
            </a:pPr>
            <a:r>
              <a:rPr lang="sk-SK" altLang="sk-SK" sz="1600" b="1" smtClean="0">
                <a:latin typeface="Tahoma" panose="020B0604030504040204" pitchFamily="34" charset="0"/>
                <a:cs typeface="Arial" panose="020B0604020202020204" pitchFamily="34" charset="0"/>
              </a:rPr>
              <a:t>Meracie zariadenie a jeho metrologické charakteristiky</a:t>
            </a:r>
          </a:p>
          <a:p>
            <a:pPr marL="609600" indent="-609600" eaLnBrk="1" hangingPunct="1">
              <a:buFont typeface="Wingdings" panose="05000000000000000000" pitchFamily="2" charset="2"/>
              <a:buAutoNum type="arabicPeriod"/>
            </a:pPr>
            <a:r>
              <a:rPr lang="sk-SK" altLang="sk-SK" sz="1600" b="1" smtClean="0">
                <a:latin typeface="Tahoma" panose="020B0604030504040204" pitchFamily="34" charset="0"/>
                <a:cs typeface="Arial" panose="020B0604020202020204" pitchFamily="34" charset="0"/>
              </a:rPr>
              <a:t>Systém riadenia kvality konfirmačného systému</a:t>
            </a:r>
          </a:p>
          <a:p>
            <a:pPr marL="609600" indent="-609600" eaLnBrk="1" hangingPunct="1">
              <a:buFont typeface="Wingdings" panose="05000000000000000000" pitchFamily="2" charset="2"/>
              <a:buAutoNum type="arabicPeriod"/>
            </a:pPr>
            <a:r>
              <a:rPr lang="sk-SK" altLang="sk-SK" sz="1600" b="1" smtClean="0">
                <a:latin typeface="Tahoma" panose="020B0604030504040204" pitchFamily="34" charset="0"/>
                <a:cs typeface="Arial" panose="020B0604020202020204" pitchFamily="34" charset="0"/>
              </a:rPr>
              <a:t>Previerka a preskúšanie konfirmačného systému</a:t>
            </a:r>
          </a:p>
          <a:p>
            <a:pPr marL="609600" indent="-609600" eaLnBrk="1" hangingPunct="1">
              <a:buFont typeface="Wingdings" panose="05000000000000000000" pitchFamily="2" charset="2"/>
              <a:buAutoNum type="arabicPeriod"/>
            </a:pPr>
            <a:r>
              <a:rPr lang="sk-SK" altLang="sk-SK" sz="1600" b="1" smtClean="0">
                <a:latin typeface="Tahoma" panose="020B0604030504040204" pitchFamily="34" charset="0"/>
                <a:cs typeface="Arial" panose="020B0604020202020204" pitchFamily="34" charset="0"/>
              </a:rPr>
              <a:t>Neistota merania </a:t>
            </a:r>
          </a:p>
          <a:p>
            <a:pPr marL="609600" indent="-609600" eaLnBrk="1" hangingPunct="1">
              <a:buFont typeface="Wingdings" panose="05000000000000000000" pitchFamily="2" charset="2"/>
              <a:buAutoNum type="arabicPeriod"/>
            </a:pPr>
            <a:r>
              <a:rPr lang="sk-SK" altLang="sk-SK" sz="1600" b="1" smtClean="0">
                <a:latin typeface="Tahoma" panose="020B0604030504040204" pitchFamily="34" charset="0"/>
                <a:cs typeface="Arial" panose="020B0604020202020204" pitchFamily="34" charset="0"/>
              </a:rPr>
              <a:t>Konfirmačné postupy</a:t>
            </a:r>
          </a:p>
          <a:p>
            <a:pPr marL="609600" indent="-609600" eaLnBrk="1" hangingPunct="1">
              <a:buFont typeface="Wingdings" panose="05000000000000000000" pitchFamily="2" charset="2"/>
              <a:buAutoNum type="arabicPeriod"/>
            </a:pPr>
            <a:r>
              <a:rPr lang="sk-SK" altLang="sk-SK" sz="1600" b="1" smtClean="0">
                <a:latin typeface="Tahoma" panose="020B0604030504040204" pitchFamily="34" charset="0"/>
                <a:cs typeface="Arial" panose="020B0604020202020204" pitchFamily="34" charset="0"/>
              </a:rPr>
              <a:t>Záznamy o meracom zariadení</a:t>
            </a:r>
          </a:p>
          <a:p>
            <a:pPr marL="609600" indent="-609600" eaLnBrk="1" hangingPunct="1">
              <a:buFont typeface="Wingdings" panose="05000000000000000000" pitchFamily="2" charset="2"/>
              <a:buAutoNum type="arabicPeriod"/>
            </a:pPr>
            <a:r>
              <a:rPr lang="sk-SK" altLang="sk-SK" sz="1600" b="1" smtClean="0">
                <a:latin typeface="Tahoma" panose="020B0604030504040204" pitchFamily="34" charset="0"/>
                <a:cs typeface="Arial" panose="020B0604020202020204" pitchFamily="34" charset="0"/>
              </a:rPr>
              <a:t>Nezhodné meracie zariadenie</a:t>
            </a:r>
          </a:p>
          <a:p>
            <a:pPr marL="609600" indent="-609600" eaLnBrk="1" hangingPunct="1">
              <a:buFont typeface="Wingdings" panose="05000000000000000000" pitchFamily="2" charset="2"/>
              <a:buAutoNum type="arabicPeriod"/>
            </a:pPr>
            <a:r>
              <a:rPr lang="sk-SK" altLang="sk-SK" sz="1600" b="1" smtClean="0">
                <a:latin typeface="Tahoma" panose="020B0604030504040204" pitchFamily="34" charset="0"/>
                <a:cs typeface="Arial" panose="020B0604020202020204" pitchFamily="34" charset="0"/>
              </a:rPr>
              <a:t>Označenie zariadení po konfirmácií</a:t>
            </a:r>
          </a:p>
          <a:p>
            <a:pPr marL="609600" indent="-609600" eaLnBrk="1" hangingPunct="1">
              <a:buFont typeface="Wingdings" panose="05000000000000000000" pitchFamily="2" charset="2"/>
              <a:buAutoNum type="arabicPeriod"/>
            </a:pPr>
            <a:r>
              <a:rPr lang="sk-SK" altLang="sk-SK" sz="1600" b="1" smtClean="0">
                <a:latin typeface="Tahoma" panose="020B0604030504040204" pitchFamily="34" charset="0"/>
                <a:cs typeface="Arial" panose="020B0604020202020204" pitchFamily="34" charset="0"/>
              </a:rPr>
              <a:t>Konfirmačné intervaly</a:t>
            </a:r>
          </a:p>
          <a:p>
            <a:pPr marL="609600" indent="-609600" eaLnBrk="1" hangingPunct="1">
              <a:buFont typeface="Wingdings" panose="05000000000000000000" pitchFamily="2" charset="2"/>
              <a:buAutoNum type="arabicPeriod"/>
            </a:pPr>
            <a:r>
              <a:rPr lang="sk-SK" altLang="sk-SK" sz="1600" b="1" smtClean="0">
                <a:latin typeface="Tahoma" panose="020B0604030504040204" pitchFamily="34" charset="0"/>
                <a:cs typeface="Arial" panose="020B0604020202020204" pitchFamily="34" charset="0"/>
              </a:rPr>
              <a:t>Zabezpečenie neporušenosti meracieho zariadenia</a:t>
            </a:r>
          </a:p>
          <a:p>
            <a:pPr marL="609600" indent="-609600" eaLnBrk="1" hangingPunct="1">
              <a:buFont typeface="Wingdings" panose="05000000000000000000" pitchFamily="2" charset="2"/>
              <a:buAutoNum type="arabicPeriod"/>
            </a:pPr>
            <a:r>
              <a:rPr lang="sk-SK" altLang="sk-SK" sz="1600" b="1" smtClean="0">
                <a:latin typeface="Tahoma" panose="020B0604030504040204" pitchFamily="34" charset="0"/>
                <a:cs typeface="Arial" panose="020B0604020202020204" pitchFamily="34" charset="0"/>
              </a:rPr>
              <a:t>Používanie externých výrobkov a služieb</a:t>
            </a:r>
          </a:p>
          <a:p>
            <a:pPr marL="609600" indent="-609600" eaLnBrk="1" hangingPunct="1">
              <a:buFont typeface="Wingdings" panose="05000000000000000000" pitchFamily="2" charset="2"/>
              <a:buAutoNum type="arabicPeriod"/>
            </a:pPr>
            <a:r>
              <a:rPr lang="sk-SK" altLang="sk-SK" sz="1600" b="1" smtClean="0">
                <a:latin typeface="Tahoma" panose="020B0604030504040204" pitchFamily="34" charset="0"/>
                <a:cs typeface="Arial" panose="020B0604020202020204" pitchFamily="34" charset="0"/>
              </a:rPr>
              <a:t>Skladovanie a manipulácia </a:t>
            </a:r>
          </a:p>
          <a:p>
            <a:pPr marL="609600" indent="-609600" eaLnBrk="1" hangingPunct="1">
              <a:buFont typeface="Wingdings" panose="05000000000000000000" pitchFamily="2" charset="2"/>
              <a:buAutoNum type="arabicPeriod"/>
            </a:pPr>
            <a:r>
              <a:rPr lang="sk-SK" altLang="sk-SK" sz="1600" b="1" smtClean="0">
                <a:latin typeface="Tahoma" panose="020B0604030504040204" pitchFamily="34" charset="0"/>
                <a:cs typeface="Arial" panose="020B0604020202020204" pitchFamily="34" charset="0"/>
              </a:rPr>
              <a:t>Náväznosť meracieho zariadenia</a:t>
            </a:r>
          </a:p>
          <a:p>
            <a:pPr marL="609600" indent="-609600" eaLnBrk="1" hangingPunct="1">
              <a:buFont typeface="Wingdings" panose="05000000000000000000" pitchFamily="2" charset="2"/>
              <a:buAutoNum type="arabicPeriod"/>
            </a:pPr>
            <a:r>
              <a:rPr lang="sk-SK" altLang="sk-SK" sz="1600" b="1" smtClean="0">
                <a:latin typeface="Tahoma" panose="020B0604030504040204" pitchFamily="34" charset="0"/>
                <a:cs typeface="Arial" panose="020B0604020202020204" pitchFamily="34" charset="0"/>
              </a:rPr>
              <a:t>Podmienky okolitého prostredia</a:t>
            </a:r>
          </a:p>
          <a:p>
            <a:pPr marL="609600" indent="-609600" eaLnBrk="1" hangingPunct="1">
              <a:buFont typeface="Wingdings" panose="05000000000000000000" pitchFamily="2" charset="2"/>
              <a:buAutoNum type="arabicPeriod"/>
            </a:pPr>
            <a:r>
              <a:rPr lang="sk-SK" altLang="sk-SK" sz="1600" b="1" smtClean="0">
                <a:latin typeface="Tahoma" panose="020B0604030504040204" pitchFamily="34" charset="0"/>
                <a:cs typeface="Arial" panose="020B0604020202020204" pitchFamily="34" charset="0"/>
              </a:rPr>
              <a:t>Pracovníci </a:t>
            </a:r>
            <a:endParaRPr lang="en-US" altLang="sk-SK" sz="1600" b="1" smtClean="0">
              <a:latin typeface="Tahoma" panose="020B060403050404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71550" y="2636838"/>
            <a:ext cx="7772400" cy="1470025"/>
          </a:xfrm>
        </p:spPr>
        <p:txBody>
          <a:bodyPr/>
          <a:lstStyle/>
          <a:p>
            <a:pPr algn="ctr" eaLnBrk="1" hangingPunct="1"/>
            <a:r>
              <a:rPr lang="sk-SK" altLang="sk-SK" sz="4000" smtClean="0">
                <a:solidFill>
                  <a:schemeClr val="bg1"/>
                </a:solidFill>
              </a:rPr>
              <a:t>2.1 Prvky konfirmačného systému</a:t>
            </a:r>
            <a:endParaRPr lang="cs-CZ" altLang="sk-SK" smtClean="0">
              <a:solidFill>
                <a:schemeClr val="bg1"/>
              </a:solidFill>
              <a:latin typeface="Tahoma" panose="020B060403050404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476250"/>
            <a:ext cx="8785225" cy="61214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sk-SK" altLang="sk-SK" sz="2000" smtClean="0">
                <a:latin typeface="Tahoma" panose="020B0604030504040204" pitchFamily="34" charset="0"/>
              </a:rPr>
              <a:t>Dôležité aspekty účinného zavedenia konfirmačného systému do praxe zh</a:t>
            </a:r>
            <a:r>
              <a:rPr lang="en-US" altLang="sk-SK" sz="2000" smtClean="0">
                <a:latin typeface="Tahoma" panose="020B0604030504040204" pitchFamily="34" charset="0"/>
                <a:cs typeface="Arial" panose="020B0604020202020204" pitchFamily="34" charset="0"/>
              </a:rPr>
              <a:t>ŕ</a:t>
            </a:r>
            <a:r>
              <a:rPr lang="sk-SK" altLang="sk-SK" sz="2000" smtClean="0">
                <a:latin typeface="Tahoma" panose="020B0604030504040204" pitchFamily="34" charset="0"/>
                <a:cs typeface="Arial" panose="020B0604020202020204" pitchFamily="34" charset="0"/>
              </a:rPr>
              <a:t>ňajú tieto body:</a:t>
            </a:r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sk-SK" altLang="sk-SK" sz="2000" smtClean="0">
              <a:latin typeface="Tahoma" panose="020B0604030504040204" pitchFamily="34" charset="0"/>
              <a:cs typeface="Arial" panose="020B0604020202020204" pitchFamily="34" charset="0"/>
            </a:endParaRPr>
          </a:p>
          <a:p>
            <a:pPr marL="609600" indent="-609600" eaLnBrk="1" hangingPunct="1">
              <a:lnSpc>
                <a:spcPct val="90000"/>
              </a:lnSpc>
              <a:buSzTx/>
              <a:buFont typeface="Wingdings" panose="05000000000000000000" pitchFamily="2" charset="2"/>
              <a:buAutoNum type="arabicPeriod"/>
            </a:pPr>
            <a:r>
              <a:rPr lang="sk-SK" altLang="sk-SK" sz="2000" smtClean="0">
                <a:latin typeface="Tahoma" panose="020B0604030504040204" pitchFamily="34" charset="0"/>
                <a:cs typeface="Arial" panose="020B0604020202020204" pitchFamily="34" charset="0"/>
              </a:rPr>
              <a:t>Vyšpecifikujú sa požiadavky na meranie.</a:t>
            </a:r>
          </a:p>
          <a:p>
            <a:pPr marL="609600" indent="-609600" eaLnBrk="1" hangingPunct="1">
              <a:lnSpc>
                <a:spcPct val="90000"/>
              </a:lnSpc>
              <a:buSzTx/>
              <a:buFont typeface="Wingdings" panose="05000000000000000000" pitchFamily="2" charset="2"/>
              <a:buAutoNum type="arabicPeriod"/>
            </a:pPr>
            <a:r>
              <a:rPr lang="sk-SK" altLang="sk-SK" sz="2000" smtClean="0">
                <a:latin typeface="Tahoma" panose="020B0604030504040204" pitchFamily="34" charset="0"/>
                <a:cs typeface="Arial" panose="020B0604020202020204" pitchFamily="34" charset="0"/>
              </a:rPr>
              <a:t>Stanovia sa požiadavky na zloženie meracieho zariadenia.</a:t>
            </a:r>
          </a:p>
          <a:p>
            <a:pPr marL="609600" indent="-609600" eaLnBrk="1" hangingPunct="1">
              <a:lnSpc>
                <a:spcPct val="90000"/>
              </a:lnSpc>
              <a:buSzTx/>
              <a:buFont typeface="Wingdings" panose="05000000000000000000" pitchFamily="2" charset="2"/>
              <a:buAutoNum type="arabicPeriod"/>
            </a:pPr>
            <a:r>
              <a:rPr lang="sk-SK" altLang="sk-SK" sz="2000" smtClean="0">
                <a:latin typeface="Tahoma" panose="020B0604030504040204" pitchFamily="34" charset="0"/>
                <a:cs typeface="Arial" panose="020B0604020202020204" pitchFamily="34" charset="0"/>
              </a:rPr>
              <a:t>Stanovia sa metrologické charakteristiky (požiadavky) meracieho zariadenia (presnosť, stálosť, rozsah, rozlíšiteľnosť). </a:t>
            </a:r>
          </a:p>
          <a:p>
            <a:pPr marL="609600" indent="-609600" eaLnBrk="1" hangingPunct="1">
              <a:lnSpc>
                <a:spcPct val="90000"/>
              </a:lnSpc>
              <a:buSzTx/>
              <a:buFont typeface="Wingdings" panose="05000000000000000000" pitchFamily="2" charset="2"/>
              <a:buAutoNum type="arabicPeriod"/>
            </a:pPr>
            <a:r>
              <a:rPr lang="sk-SK" altLang="sk-SK" sz="2000" smtClean="0">
                <a:latin typeface="Tahoma" panose="020B0604030504040204" pitchFamily="34" charset="0"/>
                <a:cs typeface="Arial" panose="020B0604020202020204" pitchFamily="34" charset="0"/>
              </a:rPr>
              <a:t>Meracie zariadenie sa musí udržiavať tak, aby sa zobrali do úvahy všetky korekcie, podmienky používania a pod., ktoré sú nutné na dosiahnutie požadovanej funkcie.</a:t>
            </a:r>
          </a:p>
          <a:p>
            <a:pPr marL="609600" indent="-609600" eaLnBrk="1" hangingPunct="1">
              <a:lnSpc>
                <a:spcPct val="90000"/>
              </a:lnSpc>
              <a:buSzTx/>
              <a:buFont typeface="Wingdings" panose="05000000000000000000" pitchFamily="2" charset="2"/>
              <a:buAutoNum type="arabicPeriod"/>
            </a:pPr>
            <a:r>
              <a:rPr lang="sk-SK" altLang="sk-SK" sz="2000" smtClean="0">
                <a:latin typeface="Tahoma" panose="020B0604030504040204" pitchFamily="34" charset="0"/>
                <a:cs typeface="Arial" panose="020B0604020202020204" pitchFamily="34" charset="0"/>
              </a:rPr>
              <a:t>Vyšpecifikujú sa konfirmačné úkony:</a:t>
            </a:r>
          </a:p>
          <a:p>
            <a:pPr marL="609600" indent="-609600" eaLnBrk="1" hangingPunct="1">
              <a:lnSpc>
                <a:spcPct val="90000"/>
              </a:lnSpc>
              <a:buFontTx/>
              <a:buChar char="•"/>
            </a:pPr>
            <a:r>
              <a:rPr lang="sk-SK" altLang="sk-SK" sz="1800" smtClean="0">
                <a:latin typeface="Tahoma" panose="020B0604030504040204" pitchFamily="34" charset="0"/>
                <a:cs typeface="Arial" panose="020B0604020202020204" pitchFamily="34" charset="0"/>
              </a:rPr>
              <a:t>čo sa má konfirmovať resp. overovať, kalibrovať, opravovať, justovať, štítkovať,</a:t>
            </a:r>
          </a:p>
          <a:p>
            <a:pPr marL="609600" indent="-609600" eaLnBrk="1" hangingPunct="1">
              <a:lnSpc>
                <a:spcPct val="90000"/>
              </a:lnSpc>
              <a:buFontTx/>
              <a:buChar char="•"/>
            </a:pPr>
            <a:r>
              <a:rPr lang="sk-SK" altLang="sk-SK" sz="1800" smtClean="0">
                <a:latin typeface="Tahoma" panose="020B0604030504040204" pitchFamily="34" charset="0"/>
                <a:cs typeface="Arial" panose="020B0604020202020204" pitchFamily="34" charset="0"/>
              </a:rPr>
              <a:t>kde sa budú konfirmačné úkony robiť</a:t>
            </a:r>
          </a:p>
          <a:p>
            <a:pPr marL="609600" indent="-609600" eaLnBrk="1" hangingPunct="1">
              <a:lnSpc>
                <a:spcPct val="90000"/>
              </a:lnSpc>
              <a:buFontTx/>
              <a:buChar char="•"/>
            </a:pPr>
            <a:r>
              <a:rPr lang="sk-SK" altLang="sk-SK" sz="1800" smtClean="0">
                <a:latin typeface="Tahoma" panose="020B0604030504040204" pitchFamily="34" charset="0"/>
                <a:cs typeface="Arial" panose="020B0604020202020204" pitchFamily="34" charset="0"/>
              </a:rPr>
              <a:t>kto ich bude robiť</a:t>
            </a:r>
          </a:p>
          <a:p>
            <a:pPr marL="609600" indent="-609600" eaLnBrk="1" hangingPunct="1">
              <a:lnSpc>
                <a:spcPct val="90000"/>
              </a:lnSpc>
              <a:buFontTx/>
              <a:buChar char="•"/>
            </a:pPr>
            <a:r>
              <a:rPr lang="sk-SK" altLang="sk-SK" sz="1800" smtClean="0">
                <a:latin typeface="Tahoma" panose="020B0604030504040204" pitchFamily="34" charset="0"/>
                <a:cs typeface="Arial" panose="020B0604020202020204" pitchFamily="34" charset="0"/>
              </a:rPr>
              <a:t>akými met</a:t>
            </a:r>
            <a:r>
              <a:rPr lang="en-US" altLang="sk-SK" sz="1800" smtClean="0">
                <a:latin typeface="Tahoma" panose="020B0604030504040204" pitchFamily="34" charset="0"/>
                <a:cs typeface="Tahoma" panose="020B0604030504040204" pitchFamily="34" charset="0"/>
              </a:rPr>
              <a:t>ó</a:t>
            </a:r>
            <a:r>
              <a:rPr lang="sk-SK" altLang="sk-SK" sz="1800" smtClean="0">
                <a:latin typeface="Tahoma" panose="020B0604030504040204" pitchFamily="34" charset="0"/>
                <a:cs typeface="Tahoma" panose="020B0604030504040204" pitchFamily="34" charset="0"/>
              </a:rPr>
              <a:t>dami a postupmi a pod.</a:t>
            </a:r>
          </a:p>
          <a:p>
            <a:pPr marL="609600" indent="-609600" eaLnBrk="1" hangingPunct="1">
              <a:lnSpc>
                <a:spcPct val="90000"/>
              </a:lnSpc>
              <a:buSzTx/>
              <a:buFont typeface="Wingdings" panose="05000000000000000000" pitchFamily="2" charset="2"/>
              <a:buAutoNum type="arabicPeriod" startAt="6"/>
            </a:pPr>
            <a:r>
              <a:rPr lang="sk-SK" altLang="sk-SK" sz="2000" smtClean="0">
                <a:latin typeface="Tahoma" panose="020B0604030504040204" pitchFamily="34" charset="0"/>
                <a:cs typeface="Tahoma" panose="020B0604030504040204" pitchFamily="34" charset="0"/>
              </a:rPr>
              <a:t>Vytvorí sa efektívny dokumentovaný systém (metrologický konfirmačný systém) pre riadenie, konfirmáciu a používanie meracieho zariadenia vrátane etal</a:t>
            </a:r>
            <a:r>
              <a:rPr lang="en-US" altLang="sk-SK" sz="2000" smtClean="0">
                <a:latin typeface="Tahoma" panose="020B0604030504040204" pitchFamily="34" charset="0"/>
                <a:cs typeface="Tahoma" panose="020B0604030504040204" pitchFamily="34" charset="0"/>
              </a:rPr>
              <a:t>ó</a:t>
            </a:r>
            <a:r>
              <a:rPr lang="sk-SK" altLang="sk-SK" sz="2000" smtClean="0">
                <a:latin typeface="Tahoma" panose="020B0604030504040204" pitchFamily="34" charset="0"/>
                <a:cs typeface="Tahoma" panose="020B0604030504040204" pitchFamily="34" charset="0"/>
              </a:rPr>
              <a:t>nov používaných na preukázanie zhody so špecifikovanými požiadavkami</a:t>
            </a:r>
            <a:endParaRPr lang="en-US" altLang="sk-SK" sz="2000" smtClean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476250"/>
            <a:ext cx="8785225" cy="6192838"/>
          </a:xfrm>
        </p:spPr>
        <p:txBody>
          <a:bodyPr/>
          <a:lstStyle/>
          <a:p>
            <a:pPr marL="609600" indent="-609600" eaLnBrk="1" hangingPunct="1">
              <a:buSzTx/>
              <a:buFont typeface="Wingdings" panose="05000000000000000000" pitchFamily="2" charset="2"/>
              <a:buAutoNum type="arabicPeriod" startAt="7"/>
            </a:pPr>
            <a:r>
              <a:rPr lang="sk-SK" altLang="sk-SK" sz="1800" smtClean="0">
                <a:latin typeface="Tahoma" panose="020B0604030504040204" pitchFamily="34" charset="0"/>
                <a:cs typeface="Tahoma" panose="020B0604030504040204" pitchFamily="34" charset="0"/>
              </a:rPr>
              <a:t>Uvedený systém sa musí pravidelne a systematicky preverovať(udržiavať) tak, aby riziko, že meracie zariadenie bude vykazovať výsledky s neprijateľnými chybami, zostalo v prípustných hraniciach.</a:t>
            </a:r>
          </a:p>
          <a:p>
            <a:pPr marL="609600" indent="-609600" eaLnBrk="1" hangingPunct="1">
              <a:buSzTx/>
              <a:buFont typeface="Wingdings" panose="05000000000000000000" pitchFamily="2" charset="2"/>
              <a:buAutoNum type="arabicPeriod" startAt="7"/>
            </a:pPr>
            <a:r>
              <a:rPr lang="sk-SK" altLang="sk-SK" sz="1800" smtClean="0">
                <a:latin typeface="Tahoma" panose="020B0604030504040204" pitchFamily="34" charset="0"/>
                <a:cs typeface="Tahoma" panose="020B0604030504040204" pitchFamily="34" charset="0"/>
              </a:rPr>
              <a:t>O všetkých položkách meracieho zariadenia a výsledkoch konfirmácie sa musia robiť a udržiavať záznamy. Záznam musí obsahovať:</a:t>
            </a:r>
          </a:p>
          <a:p>
            <a:pPr marL="609600" indent="-609600" eaLnBrk="1" hangingPunct="1">
              <a:buSzTx/>
              <a:buFontTx/>
              <a:buChar char="•"/>
            </a:pPr>
            <a:r>
              <a:rPr lang="sk-SK" altLang="sk-SK" sz="1600" smtClean="0">
                <a:latin typeface="Tahoma" panose="020B0604030504040204" pitchFamily="34" charset="0"/>
                <a:cs typeface="Tahoma" panose="020B0604030504040204" pitchFamily="34" charset="0"/>
              </a:rPr>
              <a:t>opis a zvláštnu identifikáciu zariadenia,</a:t>
            </a:r>
          </a:p>
          <a:p>
            <a:pPr marL="609600" indent="-609600" eaLnBrk="1" hangingPunct="1">
              <a:buSzTx/>
              <a:buFontTx/>
              <a:buChar char="•"/>
            </a:pPr>
            <a:r>
              <a:rPr lang="sk-SK" altLang="sk-SK" sz="1600" smtClean="0">
                <a:latin typeface="Tahoma" panose="020B0604030504040204" pitchFamily="34" charset="0"/>
                <a:cs typeface="Tahoma" panose="020B0604030504040204" pitchFamily="34" charset="0"/>
              </a:rPr>
              <a:t>dátum ukončenia každej kalibrácie,</a:t>
            </a:r>
          </a:p>
          <a:p>
            <a:pPr marL="609600" indent="-609600" eaLnBrk="1" hangingPunct="1">
              <a:buSzTx/>
              <a:buFontTx/>
              <a:buChar char="•"/>
            </a:pPr>
            <a:r>
              <a:rPr lang="sk-SK" altLang="sk-SK" sz="1600" smtClean="0">
                <a:latin typeface="Tahoma" panose="020B0604030504040204" pitchFamily="34" charset="0"/>
                <a:cs typeface="Tahoma" panose="020B0604030504040204" pitchFamily="34" charset="0"/>
              </a:rPr>
              <a:t>výsledky kalibrácie po každom justovaní , resp. oprave,</a:t>
            </a:r>
          </a:p>
          <a:p>
            <a:pPr marL="609600" indent="-609600" eaLnBrk="1" hangingPunct="1">
              <a:buSzTx/>
              <a:buFontTx/>
              <a:buChar char="•"/>
            </a:pPr>
            <a:r>
              <a:rPr lang="sk-SK" altLang="sk-SK" sz="1600" smtClean="0">
                <a:latin typeface="Tahoma" panose="020B0604030504040204" pitchFamily="34" charset="0"/>
                <a:cs typeface="Tahoma" panose="020B0604030504040204" pitchFamily="34" charset="0"/>
              </a:rPr>
              <a:t>kalibračný interval, identifikácia postupu,</a:t>
            </a:r>
          </a:p>
          <a:p>
            <a:pPr marL="609600" indent="-609600" eaLnBrk="1" hangingPunct="1">
              <a:buSzTx/>
              <a:buFontTx/>
              <a:buChar char="•"/>
            </a:pPr>
            <a:r>
              <a:rPr lang="sk-SK" altLang="sk-SK" sz="1600" smtClean="0">
                <a:latin typeface="Tahoma" panose="020B0604030504040204" pitchFamily="34" charset="0"/>
                <a:cs typeface="Tahoma" panose="020B0604030504040204" pitchFamily="34" charset="0"/>
              </a:rPr>
              <a:t>stanovenie medze prípustnej chyby,</a:t>
            </a:r>
          </a:p>
          <a:p>
            <a:pPr marL="609600" indent="-609600" eaLnBrk="1" hangingPunct="1">
              <a:buSzTx/>
              <a:buFontTx/>
              <a:buChar char="•"/>
            </a:pPr>
            <a:r>
              <a:rPr lang="sk-SK" altLang="sk-SK" sz="1600" smtClean="0">
                <a:latin typeface="Tahoma" panose="020B0604030504040204" pitchFamily="34" charset="0"/>
                <a:cs typeface="Tahoma" panose="020B0604030504040204" pitchFamily="34" charset="0"/>
              </a:rPr>
              <a:t>zdroj kalibrácie používaný na dosiahnutie nadväznosti,</a:t>
            </a:r>
          </a:p>
          <a:p>
            <a:pPr marL="609600" indent="-609600" eaLnBrk="1" hangingPunct="1">
              <a:buSzTx/>
              <a:buFontTx/>
              <a:buChar char="•"/>
            </a:pPr>
            <a:r>
              <a:rPr lang="sk-SK" altLang="sk-SK" sz="1600" smtClean="0">
                <a:latin typeface="Tahoma" panose="020B0604030504040204" pitchFamily="34" charset="0"/>
                <a:cs typeface="Tahoma" panose="020B0604030504040204" pitchFamily="34" charset="0"/>
              </a:rPr>
              <a:t>zodpovedajúce podmienky okolitého prostredia a údaje o všetkých nutných korekciách,</a:t>
            </a:r>
          </a:p>
          <a:p>
            <a:pPr marL="609600" indent="-609600" eaLnBrk="1" hangingPunct="1">
              <a:buSzTx/>
              <a:buFontTx/>
              <a:buChar char="•"/>
            </a:pPr>
            <a:r>
              <a:rPr lang="sk-SK" altLang="sk-SK" sz="1600" smtClean="0">
                <a:latin typeface="Tahoma" panose="020B0604030504040204" pitchFamily="34" charset="0"/>
                <a:cs typeface="Tahoma" panose="020B0604030504040204" pitchFamily="34" charset="0"/>
              </a:rPr>
              <a:t>údaj o neistotách uvažovaných pri kalibrácii zariadenia a ich kumulatívny vplyv,</a:t>
            </a:r>
          </a:p>
          <a:p>
            <a:pPr marL="609600" indent="-609600" eaLnBrk="1" hangingPunct="1">
              <a:buSzTx/>
              <a:buFontTx/>
              <a:buChar char="•"/>
            </a:pPr>
            <a:r>
              <a:rPr lang="sk-SK" altLang="sk-SK" sz="1600" smtClean="0">
                <a:latin typeface="Tahoma" panose="020B0604030504040204" pitchFamily="34" charset="0"/>
                <a:cs typeface="Tahoma" panose="020B0604030504040204" pitchFamily="34" charset="0"/>
              </a:rPr>
              <a:t>podrobnosti o každej údržbe, ako je napr. servis, zora</a:t>
            </a:r>
            <a:r>
              <a:rPr lang="en-US" altLang="sk-SK" sz="1600" smtClean="0">
                <a:latin typeface="Tahoma" panose="020B0604030504040204" pitchFamily="34" charset="0"/>
                <a:cs typeface="Tahoma" panose="020B0604030504040204" pitchFamily="34" charset="0"/>
              </a:rPr>
              <a:t>ď</a:t>
            </a:r>
            <a:r>
              <a:rPr lang="sk-SK" altLang="sk-SK" sz="1600" smtClean="0">
                <a:latin typeface="Tahoma" panose="020B0604030504040204" pitchFamily="34" charset="0"/>
                <a:cs typeface="Tahoma" panose="020B0604030504040204" pitchFamily="34" charset="0"/>
              </a:rPr>
              <a:t>ovanie, opravy alebo realizované modifikácie,</a:t>
            </a:r>
          </a:p>
          <a:p>
            <a:pPr marL="609600" indent="-609600" eaLnBrk="1" hangingPunct="1">
              <a:buSzTx/>
              <a:buFontTx/>
              <a:buChar char="•"/>
            </a:pPr>
            <a:r>
              <a:rPr lang="sk-SK" altLang="sk-SK" sz="1600" smtClean="0">
                <a:latin typeface="Tahoma" panose="020B0604030504040204" pitchFamily="34" charset="0"/>
                <a:cs typeface="Tahoma" panose="020B0604030504040204" pitchFamily="34" charset="0"/>
              </a:rPr>
              <a:t>akékoľvek obmedzenia používania,</a:t>
            </a:r>
          </a:p>
          <a:p>
            <a:pPr marL="609600" indent="-609600" eaLnBrk="1" hangingPunct="1">
              <a:buSzTx/>
              <a:buFontTx/>
              <a:buChar char="•"/>
            </a:pPr>
            <a:r>
              <a:rPr lang="sk-SK" altLang="sk-SK" sz="1600" smtClean="0">
                <a:latin typeface="Tahoma" panose="020B0604030504040204" pitchFamily="34" charset="0"/>
                <a:cs typeface="Tahoma" panose="020B0604030504040204" pitchFamily="34" charset="0"/>
              </a:rPr>
              <a:t>identifikáciu osoby(osôb) realizujúcej kalibráciu,</a:t>
            </a:r>
          </a:p>
          <a:p>
            <a:pPr marL="609600" indent="-609600" eaLnBrk="1" hangingPunct="1">
              <a:buSzTx/>
              <a:buFontTx/>
              <a:buChar char="•"/>
            </a:pPr>
            <a:r>
              <a:rPr lang="sk-SK" altLang="sk-SK" sz="1600" smtClean="0">
                <a:latin typeface="Tahoma" panose="020B0604030504040204" pitchFamily="34" charset="0"/>
                <a:cs typeface="Tahoma" panose="020B0604030504040204" pitchFamily="34" charset="0"/>
              </a:rPr>
              <a:t>identifikáciu osoby(osôb) zodpovednej za zabezpečenie správnosti zaznamenaných informácií,</a:t>
            </a:r>
          </a:p>
          <a:p>
            <a:pPr marL="609600" indent="-609600" eaLnBrk="1" hangingPunct="1">
              <a:buSzTx/>
              <a:buFontTx/>
              <a:buChar char="•"/>
            </a:pPr>
            <a:r>
              <a:rPr lang="sk-SK" altLang="sk-SK" sz="1600" smtClean="0">
                <a:latin typeface="Tahoma" panose="020B0604030504040204" pitchFamily="34" charset="0"/>
                <a:cs typeface="Tahoma" panose="020B0604030504040204" pitchFamily="34" charset="0"/>
              </a:rPr>
              <a:t>jednotnú identifikáciu všetkých certifikátov o kalibrácií a iných dôležitých dokumentov.</a:t>
            </a:r>
            <a:endParaRPr lang="cs-CZ" altLang="sk-SK" sz="1800" smtClean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476250"/>
            <a:ext cx="8785225" cy="6192838"/>
          </a:xfrm>
        </p:spPr>
        <p:txBody>
          <a:bodyPr/>
          <a:lstStyle/>
          <a:p>
            <a:pPr marL="609600" indent="-609600" eaLnBrk="1" hangingPunct="1">
              <a:buSzTx/>
              <a:buFont typeface="Wingdings" panose="05000000000000000000" pitchFamily="2" charset="2"/>
              <a:buAutoNum type="arabicPeriod" startAt="9"/>
            </a:pPr>
            <a:r>
              <a:rPr lang="sk-SK" altLang="sk-SK" sz="1800" smtClean="0">
                <a:latin typeface="Tahoma" panose="020B0604030504040204" pitchFamily="34" charset="0"/>
                <a:cs typeface="Tahoma" panose="020B0604030504040204" pitchFamily="34" charset="0"/>
              </a:rPr>
              <a:t>Všetky položky meracieho zariadenia, ktoré boli:</a:t>
            </a:r>
          </a:p>
          <a:p>
            <a:pPr marL="609600" indent="-609600" eaLnBrk="1" hangingPunct="1">
              <a:buSzTx/>
              <a:buFontTx/>
              <a:buChar char="•"/>
            </a:pPr>
            <a:r>
              <a:rPr lang="sk-SK" altLang="sk-SK" sz="1600" smtClean="0">
                <a:latin typeface="Tahoma" panose="020B0604030504040204" pitchFamily="34" charset="0"/>
                <a:cs typeface="Tahoma" panose="020B0604030504040204" pitchFamily="34" charset="0"/>
              </a:rPr>
              <a:t>poškodené, </a:t>
            </a:r>
          </a:p>
          <a:p>
            <a:pPr marL="609600" indent="-609600" eaLnBrk="1" hangingPunct="1">
              <a:buSzTx/>
              <a:buFontTx/>
              <a:buChar char="•"/>
            </a:pPr>
            <a:r>
              <a:rPr lang="sk-SK" altLang="sk-SK" sz="1600" smtClean="0">
                <a:latin typeface="Tahoma" panose="020B0604030504040204" pitchFamily="34" charset="0"/>
                <a:cs typeface="Tahoma" panose="020B0604030504040204" pitchFamily="34" charset="0"/>
              </a:rPr>
              <a:t>preťažené, </a:t>
            </a:r>
          </a:p>
          <a:p>
            <a:pPr marL="609600" indent="-609600" eaLnBrk="1" hangingPunct="1">
              <a:buSzTx/>
              <a:buFontTx/>
              <a:buChar char="•"/>
            </a:pPr>
            <a:r>
              <a:rPr lang="sk-SK" altLang="sk-SK" sz="1600" smtClean="0">
                <a:latin typeface="Tahoma" panose="020B0604030504040204" pitchFamily="34" charset="0"/>
                <a:cs typeface="Tahoma" panose="020B0604030504040204" pitchFamily="34" charset="0"/>
              </a:rPr>
              <a:t>zle fungujúce, </a:t>
            </a:r>
          </a:p>
          <a:p>
            <a:pPr marL="609600" indent="-609600" eaLnBrk="1" hangingPunct="1">
              <a:buSzTx/>
              <a:buFontTx/>
              <a:buChar char="•"/>
            </a:pPr>
            <a:r>
              <a:rPr lang="sk-SK" altLang="sk-SK" sz="1600" smtClean="0">
                <a:latin typeface="Tahoma" panose="020B0604030504040204" pitchFamily="34" charset="0"/>
                <a:cs typeface="Tahoma" panose="020B0604030504040204" pitchFamily="34" charset="0"/>
              </a:rPr>
              <a:t>pri ktorých sú pochybnosti o ich funkcii,</a:t>
            </a:r>
          </a:p>
          <a:p>
            <a:pPr marL="609600" indent="-609600" eaLnBrk="1" hangingPunct="1">
              <a:buSzTx/>
              <a:buFontTx/>
              <a:buChar char="•"/>
            </a:pPr>
            <a:r>
              <a:rPr lang="sk-SK" altLang="sk-SK" sz="1600" smtClean="0">
                <a:latin typeface="Tahoma" panose="020B0604030504040204" pitchFamily="34" charset="0"/>
                <a:cs typeface="Tahoma" panose="020B0604030504040204" pitchFamily="34" charset="0"/>
              </a:rPr>
              <a:t>ktoré prekročili kalibračný interval,</a:t>
            </a:r>
          </a:p>
          <a:p>
            <a:pPr marL="609600" indent="-609600" eaLnBrk="1" hangingPunct="1">
              <a:buSzTx/>
              <a:buFontTx/>
              <a:buChar char="•"/>
            </a:pPr>
            <a:r>
              <a:rPr lang="sk-SK" altLang="sk-SK" sz="1600" smtClean="0">
                <a:latin typeface="Tahoma" panose="020B0604030504040204" pitchFamily="34" charset="0"/>
                <a:cs typeface="Tahoma" panose="020B0604030504040204" pitchFamily="34" charset="0"/>
              </a:rPr>
              <a:t>pri ktorých bola poškodená zabezpečovacia značka</a:t>
            </a:r>
          </a:p>
          <a:p>
            <a:pPr marL="609600" indent="-609600" eaLnBrk="1" hangingPunct="1">
              <a:buSzTx/>
              <a:buFontTx/>
              <a:buNone/>
            </a:pPr>
            <a:r>
              <a:rPr lang="sk-SK" altLang="sk-SK" sz="1800" smtClean="0">
                <a:latin typeface="Tahoma" panose="020B0604030504040204" pitchFamily="34" charset="0"/>
                <a:cs typeface="Tahoma" panose="020B0604030504040204" pitchFamily="34" charset="0"/>
              </a:rPr>
              <a:t>sa musia odstrániť z prevádzky a nápadne označiť.</a:t>
            </a:r>
          </a:p>
          <a:p>
            <a:pPr marL="609600" indent="-609600" eaLnBrk="1" hangingPunct="1">
              <a:buSzTx/>
              <a:buFontTx/>
              <a:buAutoNum type="arabicPeriod" startAt="10"/>
            </a:pPr>
            <a:r>
              <a:rPr lang="sk-SK" altLang="sk-SK" sz="1800" smtClean="0">
                <a:latin typeface="Tahoma" panose="020B0604030504040204" pitchFamily="34" charset="0"/>
                <a:cs typeface="Tahoma" panose="020B0604030504040204" pitchFamily="34" charset="0"/>
              </a:rPr>
              <a:t> Všetky meracie zariadenia sa musia spoľahlivo označiť napríklad štítkom (alebo k</a:t>
            </a:r>
            <a:r>
              <a:rPr lang="en-US" altLang="sk-SK" sz="1800" smtClean="0">
                <a:latin typeface="Tahoma" panose="020B0604030504040204" pitchFamily="34" charset="0"/>
                <a:cs typeface="Tahoma" panose="020B0604030504040204" pitchFamily="34" charset="0"/>
              </a:rPr>
              <a:t>ó</a:t>
            </a:r>
            <a:r>
              <a:rPr lang="sk-SK" altLang="sk-SK" sz="1800" smtClean="0">
                <a:latin typeface="Tahoma" panose="020B0604030504040204" pitchFamily="34" charset="0"/>
                <a:cs typeface="Tahoma" panose="020B0604030504040204" pitchFamily="34" charset="0"/>
              </a:rPr>
              <a:t>dom), kde je viditeľne uvedené:</a:t>
            </a:r>
          </a:p>
          <a:p>
            <a:pPr marL="609600" indent="-609600" eaLnBrk="1" hangingPunct="1">
              <a:buSzTx/>
              <a:buFontTx/>
              <a:buChar char="•"/>
            </a:pPr>
            <a:r>
              <a:rPr lang="sk-SK" altLang="sk-SK" sz="1600" smtClean="0">
                <a:latin typeface="Tahoma" panose="020B0604030504040204" pitchFamily="34" charset="0"/>
                <a:cs typeface="Tahoma" panose="020B0604030504040204" pitchFamily="34" charset="0"/>
              </a:rPr>
              <a:t>stav konfirmácie s dátumom poslednej konfirmácie</a:t>
            </a:r>
          </a:p>
          <a:p>
            <a:pPr marL="609600" indent="-609600" eaLnBrk="1" hangingPunct="1">
              <a:buSzTx/>
              <a:buFontTx/>
              <a:buChar char="•"/>
            </a:pPr>
            <a:r>
              <a:rPr lang="sk-SK" altLang="sk-SK" sz="1600" smtClean="0">
                <a:latin typeface="Tahoma" panose="020B0604030504040204" pitchFamily="34" charset="0"/>
                <a:cs typeface="Tahoma" panose="020B0604030504040204" pitchFamily="34" charset="0"/>
              </a:rPr>
              <a:t>doba platnosti konfirmácie</a:t>
            </a:r>
          </a:p>
          <a:p>
            <a:pPr marL="609600" indent="-609600" eaLnBrk="1" hangingPunct="1">
              <a:buSzTx/>
              <a:buFontTx/>
              <a:buChar char="•"/>
            </a:pPr>
            <a:r>
              <a:rPr lang="sk-SK" altLang="sk-SK" sz="1600" smtClean="0">
                <a:latin typeface="Tahoma" panose="020B0604030504040204" pitchFamily="34" charset="0"/>
                <a:cs typeface="Tahoma" panose="020B0604030504040204" pitchFamily="34" charset="0"/>
              </a:rPr>
              <a:t>všetky obmedzenia konfirmácie alebo používania</a:t>
            </a:r>
            <a:r>
              <a:rPr lang="sk-SK" altLang="sk-SK" sz="1400" smtClean="0">
                <a:latin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marL="609600" indent="-609600" eaLnBrk="1" hangingPunct="1">
              <a:buSzTx/>
              <a:buFontTx/>
              <a:buAutoNum type="arabicPeriod" startAt="11"/>
            </a:pPr>
            <a:r>
              <a:rPr lang="sk-SK" altLang="sk-SK" sz="1800" smtClean="0">
                <a:latin typeface="Tahoma" panose="020B0604030504040204" pitchFamily="34" charset="0"/>
                <a:cs typeface="Tahoma" panose="020B0604030504040204" pitchFamily="34" charset="0"/>
              </a:rPr>
              <a:t>Pre meracie zariadenia a etal</a:t>
            </a:r>
            <a:r>
              <a:rPr lang="en-US" altLang="sk-SK" sz="1800" smtClean="0">
                <a:latin typeface="Tahoma" panose="020B0604030504040204" pitchFamily="34" charset="0"/>
                <a:cs typeface="Tahoma" panose="020B0604030504040204" pitchFamily="34" charset="0"/>
              </a:rPr>
              <a:t>ó</a:t>
            </a:r>
            <a:r>
              <a:rPr lang="sk-SK" altLang="sk-SK" sz="1800" smtClean="0">
                <a:latin typeface="Tahoma" panose="020B0604030504040204" pitchFamily="34" charset="0"/>
                <a:cs typeface="Tahoma" panose="020B0604030504040204" pitchFamily="34" charset="0"/>
              </a:rPr>
              <a:t>ny treba vytvoriť a udržiavať systém na ich:</a:t>
            </a:r>
          </a:p>
          <a:p>
            <a:pPr marL="609600" indent="-609600" eaLnBrk="1" hangingPunct="1">
              <a:buSzTx/>
              <a:buFontTx/>
              <a:buChar char="•"/>
            </a:pPr>
            <a:r>
              <a:rPr lang="sk-SK" altLang="sk-SK" sz="1600" smtClean="0">
                <a:latin typeface="Tahoma" panose="020B0604030504040204" pitchFamily="34" charset="0"/>
                <a:cs typeface="Tahoma" panose="020B0604030504040204" pitchFamily="34" charset="0"/>
              </a:rPr>
              <a:t>preberanie,</a:t>
            </a:r>
          </a:p>
          <a:p>
            <a:pPr marL="609600" indent="-609600" eaLnBrk="1" hangingPunct="1">
              <a:buSzTx/>
              <a:buFontTx/>
              <a:buChar char="•"/>
            </a:pPr>
            <a:r>
              <a:rPr lang="sk-SK" altLang="sk-SK" sz="1600" smtClean="0">
                <a:latin typeface="Tahoma" panose="020B0604030504040204" pitchFamily="34" charset="0"/>
                <a:cs typeface="Tahoma" panose="020B0604030504040204" pitchFamily="34" charset="0"/>
              </a:rPr>
              <a:t>manipulovanie,</a:t>
            </a:r>
          </a:p>
          <a:p>
            <a:pPr marL="609600" indent="-609600" eaLnBrk="1" hangingPunct="1">
              <a:buSzTx/>
              <a:buFontTx/>
              <a:buChar char="•"/>
            </a:pPr>
            <a:r>
              <a:rPr lang="sk-SK" altLang="sk-SK" sz="1600" smtClean="0">
                <a:latin typeface="Tahoma" panose="020B0604030504040204" pitchFamily="34" charset="0"/>
                <a:cs typeface="Tahoma" panose="020B0604030504040204" pitchFamily="34" charset="0"/>
              </a:rPr>
              <a:t>dopravu,</a:t>
            </a:r>
          </a:p>
          <a:p>
            <a:pPr marL="609600" indent="-609600" eaLnBrk="1" hangingPunct="1">
              <a:buSzTx/>
              <a:buFontTx/>
              <a:buChar char="•"/>
            </a:pPr>
            <a:r>
              <a:rPr lang="sk-SK" altLang="sk-SK" sz="1600" smtClean="0">
                <a:latin typeface="Tahoma" panose="020B0604030504040204" pitchFamily="34" charset="0"/>
                <a:cs typeface="Tahoma" panose="020B0604030504040204" pitchFamily="34" charset="0"/>
              </a:rPr>
              <a:t>skladovanie</a:t>
            </a:r>
          </a:p>
          <a:p>
            <a:pPr marL="609600" indent="-609600" eaLnBrk="1" hangingPunct="1">
              <a:buSzTx/>
              <a:buFontTx/>
              <a:buChar char="•"/>
            </a:pPr>
            <a:r>
              <a:rPr lang="sk-SK" altLang="sk-SK" sz="1600" smtClean="0">
                <a:latin typeface="Tahoma" panose="020B0604030504040204" pitchFamily="34" charset="0"/>
                <a:cs typeface="Tahoma" panose="020B0604030504040204" pitchFamily="34" charset="0"/>
              </a:rPr>
              <a:t>odosielanie meracích zariadení</a:t>
            </a:r>
            <a:endParaRPr lang="cs-CZ" altLang="sk-SK" sz="1800" smtClean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9388" y="476250"/>
            <a:ext cx="8785225" cy="6192838"/>
          </a:xfrm>
        </p:spPr>
        <p:txBody>
          <a:bodyPr/>
          <a:lstStyle/>
          <a:p>
            <a:pPr marL="609600" indent="-609600" eaLnBrk="1" hangingPunct="1">
              <a:buSzTx/>
              <a:buFont typeface="Wingdings" panose="05000000000000000000" pitchFamily="2" charset="2"/>
              <a:buNone/>
            </a:pPr>
            <a:r>
              <a:rPr lang="sk-SK" altLang="sk-SK" sz="1800" smtClean="0">
                <a:latin typeface="Tahoma" panose="020B0604030504040204" pitchFamily="34" charset="0"/>
                <a:cs typeface="Tahoma" panose="020B0604030504040204" pitchFamily="34" charset="0"/>
              </a:rPr>
              <a:t>tak, aby sa zabránilo ich zneužitiu, nesprávnemu použitiu, poškodeniu, zmenám</a:t>
            </a:r>
          </a:p>
          <a:p>
            <a:pPr marL="609600" indent="-609600" eaLnBrk="1" hangingPunct="1">
              <a:buSzTx/>
              <a:buFont typeface="Wingdings" panose="05000000000000000000" pitchFamily="2" charset="2"/>
              <a:buNone/>
            </a:pPr>
            <a:r>
              <a:rPr lang="sk-SK" altLang="sk-SK" sz="1800" smtClean="0">
                <a:latin typeface="Tahoma" panose="020B0604030504040204" pitchFamily="34" charset="0"/>
                <a:cs typeface="Tahoma" panose="020B0604030504040204" pitchFamily="34" charset="0"/>
              </a:rPr>
              <a:t>rozmerových a funkčných charakteristík.</a:t>
            </a:r>
          </a:p>
          <a:p>
            <a:pPr marL="609600" indent="-609600" eaLnBrk="1" hangingPunct="1">
              <a:buSzTx/>
              <a:buFontTx/>
              <a:buAutoNum type="arabicPeriod" startAt="12"/>
            </a:pPr>
            <a:r>
              <a:rPr lang="sk-SK" altLang="sk-SK" sz="1800" smtClean="0">
                <a:latin typeface="Tahoma" panose="020B0604030504040204" pitchFamily="34" charset="0"/>
                <a:cs typeface="Tahoma" panose="020B0604030504040204" pitchFamily="34" charset="0"/>
              </a:rPr>
              <a:t>Každé meracie zariadenie musí byť konfirmované v príslušných intervaloch stanovených na základe  jeho stálosti, účelu a použitia zariadenia.</a:t>
            </a:r>
          </a:p>
          <a:p>
            <a:pPr marL="609600" indent="-609600" eaLnBrk="1" hangingPunct="1">
              <a:buSzTx/>
              <a:buFontTx/>
              <a:buAutoNum type="arabicPeriod" startAt="12"/>
            </a:pPr>
            <a:r>
              <a:rPr lang="sk-SK" altLang="sk-SK" sz="1800" smtClean="0">
                <a:latin typeface="Tahoma" panose="020B0604030504040204" pitchFamily="34" charset="0"/>
                <a:cs typeface="Tahoma" panose="020B0604030504040204" pitchFamily="34" charset="0"/>
              </a:rPr>
              <a:t>Konfirmačné intervaly etal</a:t>
            </a:r>
            <a:r>
              <a:rPr lang="en-US" altLang="sk-SK" sz="1800" smtClean="0">
                <a:latin typeface="Tahoma" panose="020B0604030504040204" pitchFamily="34" charset="0"/>
                <a:cs typeface="Tahoma" panose="020B0604030504040204" pitchFamily="34" charset="0"/>
              </a:rPr>
              <a:t>ó</a:t>
            </a:r>
            <a:r>
              <a:rPr lang="sk-SK" altLang="sk-SK" sz="1800" smtClean="0">
                <a:latin typeface="Tahoma" panose="020B0604030504040204" pitchFamily="34" charset="0"/>
                <a:cs typeface="Tahoma" panose="020B0604030504040204" pitchFamily="34" charset="0"/>
              </a:rPr>
              <a:t>nov a meracieho zariadenia sa majú stanoviť na základe nasledovných faktorov:</a:t>
            </a:r>
          </a:p>
          <a:p>
            <a:pPr marL="609600" indent="-609600" eaLnBrk="1" hangingPunct="1">
              <a:buSzTx/>
              <a:buFontTx/>
              <a:buChar char="•"/>
            </a:pPr>
            <a:r>
              <a:rPr lang="sk-SK" altLang="sk-SK" sz="1600" smtClean="0">
                <a:latin typeface="Tahoma" panose="020B0604030504040204" pitchFamily="34" charset="0"/>
                <a:cs typeface="Tahoma" panose="020B0604030504040204" pitchFamily="34" charset="0"/>
              </a:rPr>
              <a:t>typu zariadenia,</a:t>
            </a:r>
          </a:p>
          <a:p>
            <a:pPr marL="609600" indent="-609600" eaLnBrk="1" hangingPunct="1">
              <a:buSzTx/>
              <a:buFontTx/>
              <a:buChar char="•"/>
            </a:pPr>
            <a:r>
              <a:rPr lang="sk-SK" altLang="sk-SK" sz="1600" smtClean="0">
                <a:latin typeface="Tahoma" panose="020B0604030504040204" pitchFamily="34" charset="0"/>
                <a:cs typeface="Tahoma" panose="020B0604030504040204" pitchFamily="34" charset="0"/>
              </a:rPr>
              <a:t>odporúčania výrobcu,</a:t>
            </a:r>
          </a:p>
          <a:p>
            <a:pPr marL="609600" indent="-609600" eaLnBrk="1" hangingPunct="1">
              <a:buSzTx/>
              <a:buFontTx/>
              <a:buChar char="•"/>
            </a:pPr>
            <a:r>
              <a:rPr lang="sk-SK" altLang="sk-SK" sz="1600" smtClean="0">
                <a:latin typeface="Tahoma" panose="020B0604030504040204" pitchFamily="34" charset="0"/>
                <a:cs typeface="Tahoma" panose="020B0604030504040204" pitchFamily="34" charset="0"/>
              </a:rPr>
              <a:t>údajov získaných z predchádzajúcich záznamov o kalibrácii,</a:t>
            </a:r>
          </a:p>
          <a:p>
            <a:pPr marL="609600" indent="-609600" eaLnBrk="1" hangingPunct="1">
              <a:buSzTx/>
              <a:buFontTx/>
              <a:buChar char="•"/>
            </a:pPr>
            <a:r>
              <a:rPr lang="sk-SK" altLang="sk-SK" sz="1600" smtClean="0">
                <a:latin typeface="Tahoma" panose="020B0604030504040204" pitchFamily="34" charset="0"/>
                <a:cs typeface="Tahoma" panose="020B0604030504040204" pitchFamily="34" charset="0"/>
              </a:rPr>
              <a:t>zaznamenaných poriebehov minulej údržby a servisu, rozsahu a náročnosti používania,</a:t>
            </a:r>
          </a:p>
          <a:p>
            <a:pPr marL="609600" indent="-609600" eaLnBrk="1" hangingPunct="1">
              <a:buSzTx/>
              <a:buFontTx/>
              <a:buChar char="•"/>
            </a:pPr>
            <a:r>
              <a:rPr lang="sk-SK" altLang="sk-SK" sz="1600" smtClean="0">
                <a:latin typeface="Tahoma" panose="020B0604030504040204" pitchFamily="34" charset="0"/>
                <a:cs typeface="Tahoma" panose="020B0604030504040204" pitchFamily="34" charset="0"/>
              </a:rPr>
              <a:t>sklonu opotrebovaniu a driftu </a:t>
            </a:r>
          </a:p>
          <a:p>
            <a:pPr marL="609600" indent="-609600" eaLnBrk="1" hangingPunct="1">
              <a:buSzTx/>
              <a:buFontTx/>
              <a:buChar char="•"/>
            </a:pPr>
            <a:r>
              <a:rPr lang="sk-SK" altLang="sk-SK" sz="1600" smtClean="0">
                <a:latin typeface="Tahoma" panose="020B0604030504040204" pitchFamily="34" charset="0"/>
                <a:cs typeface="Tahoma" panose="020B0604030504040204" pitchFamily="34" charset="0"/>
              </a:rPr>
              <a:t>počtu porovnaní s inými meracími zariadeniami, obzvlášť s etal</a:t>
            </a:r>
            <a:r>
              <a:rPr lang="en-US" altLang="sk-SK" sz="1600" smtClean="0">
                <a:latin typeface="Tahoma" panose="020B0604030504040204" pitchFamily="34" charset="0"/>
                <a:cs typeface="Tahoma" panose="020B0604030504040204" pitchFamily="34" charset="0"/>
              </a:rPr>
              <a:t>ó</a:t>
            </a:r>
            <a:r>
              <a:rPr lang="sk-SK" altLang="sk-SK" sz="1600" smtClean="0">
                <a:latin typeface="Tahoma" panose="020B0604030504040204" pitchFamily="34" charset="0"/>
                <a:cs typeface="Tahoma" panose="020B0604030504040204" pitchFamily="34" charset="0"/>
              </a:rPr>
              <a:t>nmi,</a:t>
            </a:r>
          </a:p>
          <a:p>
            <a:pPr marL="609600" indent="-609600" eaLnBrk="1" hangingPunct="1">
              <a:buSzTx/>
              <a:buFontTx/>
              <a:buChar char="•"/>
            </a:pPr>
            <a:r>
              <a:rPr lang="sk-SK" altLang="sk-SK" sz="1600" smtClean="0">
                <a:latin typeface="Tahoma" panose="020B0604030504040204" pitchFamily="34" charset="0"/>
                <a:cs typeface="Tahoma" panose="020B0604030504040204" pitchFamily="34" charset="0"/>
              </a:rPr>
              <a:t>počtu a spôsobmi interných kontrolných kalibrácií,</a:t>
            </a:r>
          </a:p>
          <a:p>
            <a:pPr marL="609600" indent="-609600" eaLnBrk="1" hangingPunct="1">
              <a:buSzTx/>
              <a:buFontTx/>
              <a:buChar char="•"/>
            </a:pPr>
            <a:r>
              <a:rPr lang="sk-SK" altLang="sk-SK" sz="1600" smtClean="0">
                <a:latin typeface="Tahoma" panose="020B0604030504040204" pitchFamily="34" charset="0"/>
                <a:cs typeface="Tahoma" panose="020B0604030504040204" pitchFamily="34" charset="0"/>
              </a:rPr>
              <a:t>podmienok okolitého prostredia,</a:t>
            </a:r>
          </a:p>
          <a:p>
            <a:pPr marL="609600" indent="-609600" eaLnBrk="1" hangingPunct="1">
              <a:buSzTx/>
              <a:buFontTx/>
              <a:buChar char="•"/>
            </a:pPr>
            <a:r>
              <a:rPr lang="sk-SK" altLang="sk-SK" sz="1600" smtClean="0">
                <a:latin typeface="Tahoma" panose="020B0604030504040204" pitchFamily="34" charset="0"/>
                <a:cs typeface="Tahoma" panose="020B0604030504040204" pitchFamily="34" charset="0"/>
              </a:rPr>
              <a:t>presnosti vybratých meraní,</a:t>
            </a:r>
          </a:p>
          <a:p>
            <a:pPr marL="609600" indent="-609600" eaLnBrk="1" hangingPunct="1">
              <a:buSzTx/>
              <a:buFontTx/>
              <a:buChar char="•"/>
            </a:pPr>
            <a:r>
              <a:rPr lang="sk-SK" altLang="sk-SK" sz="1600" smtClean="0">
                <a:latin typeface="Tahoma" panose="020B0604030504040204" pitchFamily="34" charset="0"/>
                <a:cs typeface="Tahoma" panose="020B0604030504040204" pitchFamily="34" charset="0"/>
              </a:rPr>
              <a:t>pokuty za nesprávne zmeranú hodnotu, ktorá bola považovaná za správnu, pretože meradlo bolo chybné.</a:t>
            </a:r>
          </a:p>
          <a:p>
            <a:pPr marL="609600" indent="-609600" eaLnBrk="1" hangingPunct="1">
              <a:buSzTx/>
              <a:buFontTx/>
              <a:buAutoNum type="arabicPeriod" startAt="14"/>
            </a:pPr>
            <a:r>
              <a:rPr lang="sk-SK" altLang="sk-SK" sz="1800" smtClean="0">
                <a:latin typeface="Tahoma" panose="020B0604030504040204" pitchFamily="34" charset="0"/>
                <a:cs typeface="Tahoma" panose="020B0604030504040204" pitchFamily="34" charset="0"/>
              </a:rPr>
              <a:t>Všetky meracie zariadenia sa musia kalibrovať alebo overovať pomocou etal</a:t>
            </a:r>
            <a:r>
              <a:rPr lang="en-US" altLang="sk-SK" sz="1800" smtClean="0">
                <a:latin typeface="Tahoma" panose="020B0604030504040204" pitchFamily="34" charset="0"/>
                <a:cs typeface="Tahoma" panose="020B0604030504040204" pitchFamily="34" charset="0"/>
              </a:rPr>
              <a:t>ó</a:t>
            </a:r>
            <a:r>
              <a:rPr lang="sk-SK" altLang="sk-SK" sz="1800" smtClean="0">
                <a:latin typeface="Tahoma" panose="020B0604030504040204" pitchFamily="34" charset="0"/>
                <a:cs typeface="Tahoma" panose="020B0604030504040204" pitchFamily="34" charset="0"/>
              </a:rPr>
              <a:t>nov, ktoré sú nadviazané na medzinárodné alebo národné etal</a:t>
            </a:r>
            <a:r>
              <a:rPr lang="en-US" altLang="sk-SK" sz="1800" smtClean="0">
                <a:latin typeface="Tahoma" panose="020B0604030504040204" pitchFamily="34" charset="0"/>
                <a:cs typeface="Tahoma" panose="020B0604030504040204" pitchFamily="34" charset="0"/>
              </a:rPr>
              <a:t>ó</a:t>
            </a:r>
            <a:r>
              <a:rPr lang="sk-SK" altLang="sk-SK" sz="1800" smtClean="0">
                <a:latin typeface="Tahoma" panose="020B0604030504040204" pitchFamily="34" charset="0"/>
                <a:cs typeface="Tahoma" panose="020B0604030504040204" pitchFamily="34" charset="0"/>
              </a:rPr>
              <a:t>ny.</a:t>
            </a:r>
            <a:endParaRPr lang="en-US" altLang="sk-SK" sz="1800" smtClean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9388" y="476250"/>
            <a:ext cx="8785225" cy="6192838"/>
          </a:xfrm>
        </p:spPr>
        <p:txBody>
          <a:bodyPr/>
          <a:lstStyle/>
          <a:p>
            <a:pPr marL="609600" indent="-609600" eaLnBrk="1" hangingPunct="1">
              <a:buSzTx/>
              <a:buFontTx/>
              <a:buAutoNum type="arabicPeriod" startAt="15"/>
            </a:pPr>
            <a:r>
              <a:rPr lang="sk-SK" altLang="sk-SK" sz="1800" smtClean="0">
                <a:latin typeface="Tahoma" panose="020B0604030504040204" pitchFamily="34" charset="0"/>
                <a:cs typeface="Tahoma" panose="020B0604030504040204" pitchFamily="34" charset="0"/>
              </a:rPr>
              <a:t>Všetky etal</a:t>
            </a:r>
            <a:r>
              <a:rPr lang="en-US" altLang="sk-SK" sz="1800" smtClean="0">
                <a:latin typeface="Tahoma" panose="020B0604030504040204" pitchFamily="34" charset="0"/>
                <a:cs typeface="Tahoma" panose="020B0604030504040204" pitchFamily="34" charset="0"/>
              </a:rPr>
              <a:t>ó</a:t>
            </a:r>
            <a:r>
              <a:rPr lang="sk-SK" altLang="sk-SK" sz="1800" smtClean="0">
                <a:latin typeface="Tahoma" panose="020B0604030504040204" pitchFamily="34" charset="0"/>
                <a:cs typeface="Tahoma" panose="020B0604030504040204" pitchFamily="34" charset="0"/>
              </a:rPr>
              <a:t>ny musia mať certifikáty, protokoly alebo evidenčné listy osvedčujúce zdroj, dátum, neistotu, podmienky, pri ktorých výsledky získané.</a:t>
            </a:r>
          </a:p>
          <a:p>
            <a:pPr marL="609600" indent="-609600" eaLnBrk="1" hangingPunct="1">
              <a:buSzTx/>
              <a:buFontTx/>
              <a:buAutoNum type="arabicPeriod" startAt="15"/>
            </a:pPr>
            <a:r>
              <a:rPr lang="sk-SK" altLang="sk-SK" sz="1800" smtClean="0">
                <a:latin typeface="Tahoma" panose="020B0604030504040204" pitchFamily="34" charset="0"/>
                <a:cs typeface="Tahoma" panose="020B0604030504040204" pitchFamily="34" charset="0"/>
              </a:rPr>
              <a:t>Etal</a:t>
            </a:r>
            <a:r>
              <a:rPr lang="en-US" altLang="sk-SK" sz="1800" smtClean="0">
                <a:latin typeface="Tahoma" panose="020B0604030504040204" pitchFamily="34" charset="0"/>
                <a:cs typeface="Tahoma" panose="020B0604030504040204" pitchFamily="34" charset="0"/>
              </a:rPr>
              <a:t>ó</a:t>
            </a:r>
            <a:r>
              <a:rPr lang="sk-SK" altLang="sk-SK" sz="1800" smtClean="0">
                <a:latin typeface="Tahoma" panose="020B0604030504040204" pitchFamily="34" charset="0"/>
                <a:cs typeface="Tahoma" panose="020B0604030504040204" pitchFamily="34" charset="0"/>
              </a:rPr>
              <a:t>ny a meracie zariadenie sa musia kalibrovať, justovať a používať v regulovanom prostredí v rozsahu nutnom na zaistenie platných výsledkov meraní.</a:t>
            </a:r>
          </a:p>
          <a:p>
            <a:pPr marL="609600" indent="-609600" eaLnBrk="1" hangingPunct="1">
              <a:buSzTx/>
              <a:buFontTx/>
              <a:buAutoNum type="arabicPeriod" startAt="15"/>
            </a:pPr>
            <a:r>
              <a:rPr lang="sk-SK" altLang="sk-SK" sz="1800" smtClean="0">
                <a:latin typeface="Tahoma" panose="020B0604030504040204" pitchFamily="34" charset="0"/>
                <a:cs typeface="Tahoma" panose="020B0604030504040204" pitchFamily="34" charset="0"/>
              </a:rPr>
              <a:t>Všetky konfirmácie musí vykonávať kolektív s príslušnou kvalifikáciou, výcvikom, skúsenosťami, schopnosťami a pod dohľadom. </a:t>
            </a:r>
            <a:endParaRPr lang="en-US" altLang="sk-SK" sz="1800" smtClean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2636838"/>
            <a:ext cx="8281987" cy="1470025"/>
          </a:xfrm>
        </p:spPr>
        <p:txBody>
          <a:bodyPr/>
          <a:lstStyle/>
          <a:p>
            <a:pPr algn="ctr" eaLnBrk="1" hangingPunct="1"/>
            <a:r>
              <a:rPr lang="sk-SK" altLang="sk-SK" sz="4000" smtClean="0">
                <a:solidFill>
                  <a:schemeClr val="bg1"/>
                </a:solidFill>
              </a:rPr>
              <a:t>2.2 Obmedzenia metrologického konfirmačného systému</a:t>
            </a:r>
            <a:endParaRPr lang="cs-CZ" altLang="sk-SK" smtClean="0">
              <a:solidFill>
                <a:schemeClr val="bg1"/>
              </a:solidFill>
              <a:latin typeface="Tahoma" panose="020B060403050404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9388" y="549275"/>
            <a:ext cx="8713787" cy="6119813"/>
          </a:xfrm>
        </p:spPr>
        <p:txBody>
          <a:bodyPr/>
          <a:lstStyle/>
          <a:p>
            <a:pPr algn="just"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sk-SK" altLang="sk-SK" sz="1800" smtClean="0">
                <a:latin typeface="Tahoma" panose="020B0604030504040204" pitchFamily="34" charset="0"/>
              </a:rPr>
              <a:t>Úlohou metrologického konfirmačného systému je zabezpečiť to, aby boli splnené požiadavky na meracie zariadenie. Predpokladá sa pritom, že meracie zariadenie vrátane etal</a:t>
            </a:r>
            <a:r>
              <a:rPr lang="en-US" altLang="sk-SK" sz="1800" smtClean="0">
                <a:latin typeface="Tahoma" panose="020B0604030504040204" pitchFamily="34" charset="0"/>
                <a:cs typeface="Tahoma" panose="020B0604030504040204" pitchFamily="34" charset="0"/>
              </a:rPr>
              <a:t>ó</a:t>
            </a:r>
            <a:r>
              <a:rPr lang="sk-SK" altLang="sk-SK" sz="1800" smtClean="0">
                <a:latin typeface="Tahoma" panose="020B0604030504040204" pitchFamily="34" charset="0"/>
                <a:cs typeface="Tahoma" panose="020B0604030504040204" pitchFamily="34" charset="0"/>
              </a:rPr>
              <a:t>nov sa musí konfirmovať v príslušných int</a:t>
            </a:r>
            <a:r>
              <a:rPr lang="en-US" altLang="sk-SK" sz="1800" smtClean="0">
                <a:latin typeface="Tahoma" panose="020B0604030504040204" pitchFamily="34" charset="0"/>
                <a:cs typeface="Tahoma" panose="020B0604030504040204" pitchFamily="34" charset="0"/>
              </a:rPr>
              <a:t>e</a:t>
            </a:r>
            <a:r>
              <a:rPr lang="sk-SK" altLang="sk-SK" sz="1800" smtClean="0">
                <a:latin typeface="Tahoma" panose="020B0604030504040204" pitchFamily="34" charset="0"/>
                <a:cs typeface="Tahoma" panose="020B0604030504040204" pitchFamily="34" charset="0"/>
              </a:rPr>
              <a:t>rvaloch.</a:t>
            </a:r>
          </a:p>
          <a:p>
            <a:pPr algn="just"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endParaRPr lang="en-US" altLang="sk-SK" sz="1800" smtClean="0">
              <a:latin typeface="Tahoma" panose="020B0604030504040204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sk-SK" altLang="sk-SK" sz="1800" smtClean="0">
                <a:latin typeface="Tahoma" panose="020B0604030504040204" pitchFamily="34" charset="0"/>
              </a:rPr>
              <a:t>Samotná </a:t>
            </a:r>
            <a:r>
              <a:rPr lang="sk-SK" altLang="sk-SK" sz="1800" i="1" smtClean="0">
                <a:latin typeface="Tahoma" panose="020B0604030504040204" pitchFamily="34" charset="0"/>
              </a:rPr>
              <a:t>metrologická konfirmácia meracieho zariadenia</a:t>
            </a:r>
            <a:r>
              <a:rPr lang="sk-SK" altLang="sk-SK" sz="1800" smtClean="0">
                <a:latin typeface="Tahoma" panose="020B0604030504040204" pitchFamily="34" charset="0"/>
              </a:rPr>
              <a:t> však nemusí zaručiť</a:t>
            </a:r>
          </a:p>
          <a:p>
            <a:pPr algn="just"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sk-SK" altLang="sk-SK" sz="1800" smtClean="0">
                <a:latin typeface="Tahoma" panose="020B0604030504040204" pitchFamily="34" charset="0"/>
              </a:rPr>
              <a:t>správnosť výsledkov merania.</a:t>
            </a:r>
          </a:p>
          <a:p>
            <a:pPr algn="just" eaLnBrk="1" hangingPunct="1">
              <a:spcBef>
                <a:spcPct val="0"/>
              </a:spcBef>
            </a:pPr>
            <a:r>
              <a:rPr lang="sk-SK" altLang="sk-SK" sz="1800" i="1" smtClean="0">
                <a:latin typeface="Tahoma" panose="020B0604030504040204" pitchFamily="34" charset="0"/>
              </a:rPr>
              <a:t>nedá sa vylúčiť vznik náhodnej poruchy alebo neočakávaného poškodenia meracieho zariadenia </a:t>
            </a:r>
          </a:p>
          <a:p>
            <a:pPr algn="just" eaLnBrk="1" hangingPunct="1">
              <a:spcBef>
                <a:spcPct val="0"/>
              </a:spcBef>
            </a:pPr>
            <a:r>
              <a:rPr lang="sk-SK" altLang="sk-SK" sz="1800" i="1" smtClean="0">
                <a:latin typeface="Tahoma" panose="020B0604030504040204" pitchFamily="34" charset="0"/>
              </a:rPr>
              <a:t>pri nesprávnom používaní meracieho zariadenia  sa môžu získať nesprávne údaje</a:t>
            </a:r>
            <a:r>
              <a:rPr lang="sk-SK" altLang="sk-SK" sz="1800" smtClean="0">
                <a:latin typeface="Tahoma" panose="020B0604030504040204" pitchFamily="34" charset="0"/>
              </a:rPr>
              <a:t>.</a:t>
            </a:r>
            <a:endParaRPr lang="en-US" altLang="sk-SK" sz="1800" smtClean="0">
              <a:latin typeface="Tahoma" panose="020B0604030504040204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endParaRPr lang="sk-SK" altLang="sk-SK" sz="1800" smtClean="0">
              <a:latin typeface="Tahoma" panose="020B0604030504040204" pitchFamily="34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sk-SK" sz="1800" smtClean="0">
              <a:latin typeface="Tahoma" panose="020B060403050404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71550" y="2565400"/>
            <a:ext cx="7772400" cy="1470025"/>
          </a:xfrm>
        </p:spPr>
        <p:txBody>
          <a:bodyPr/>
          <a:lstStyle/>
          <a:p>
            <a:pPr algn="ctr" eaLnBrk="1" hangingPunct="1"/>
            <a:r>
              <a:rPr lang="sk-SK" altLang="sk-SK" sz="4000" smtClean="0">
                <a:solidFill>
                  <a:schemeClr val="bg1"/>
                </a:solidFill>
              </a:rPr>
              <a:t>3. </a:t>
            </a:r>
            <a:r>
              <a:rPr lang="en-US" altLang="sk-SK" sz="4000" smtClean="0">
                <a:solidFill>
                  <a:schemeClr val="bg1"/>
                </a:solidFill>
              </a:rPr>
              <a:t>S</a:t>
            </a:r>
            <a:r>
              <a:rPr lang="sk-SK" altLang="sk-SK" sz="4000" smtClean="0">
                <a:solidFill>
                  <a:schemeClr val="bg1"/>
                </a:solidFill>
              </a:rPr>
              <a:t>ystém riadenia meracieho procesu</a:t>
            </a:r>
            <a:endParaRPr lang="cs-CZ" altLang="sk-SK" smtClean="0">
              <a:solidFill>
                <a:schemeClr val="bg1"/>
              </a:solidFill>
              <a:latin typeface="Tahoma" panose="020B060403050404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3141663"/>
            <a:ext cx="7772400" cy="1470025"/>
          </a:xfrm>
        </p:spPr>
        <p:txBody>
          <a:bodyPr/>
          <a:lstStyle/>
          <a:p>
            <a:pPr algn="ctr" eaLnBrk="1" hangingPunct="1"/>
            <a:r>
              <a:rPr lang="sk-SK" altLang="sk-SK" sz="4000" smtClean="0">
                <a:solidFill>
                  <a:schemeClr val="bg1"/>
                </a:solidFill>
              </a:rPr>
              <a:t>1.Politika metrol</a:t>
            </a:r>
            <a:r>
              <a:rPr lang="en-US" altLang="sk-SK" sz="4000" smtClean="0">
                <a:solidFill>
                  <a:schemeClr val="bg1"/>
                </a:solidFill>
                <a:cs typeface="Arial" panose="020B0604020202020204" pitchFamily="34" charset="0"/>
              </a:rPr>
              <a:t>ó</a:t>
            </a:r>
            <a:r>
              <a:rPr lang="sk-SK" altLang="sk-SK" sz="4000" smtClean="0">
                <a:solidFill>
                  <a:schemeClr val="bg1"/>
                </a:solidFill>
                <a:cs typeface="Arial" panose="020B0604020202020204" pitchFamily="34" charset="0"/>
              </a:rPr>
              <a:t>gie</a:t>
            </a:r>
            <a:r>
              <a:rPr lang="sk-SK" altLang="sk-SK" sz="4000" smtClean="0">
                <a:solidFill>
                  <a:schemeClr val="bg1"/>
                </a:solidFill>
              </a:rPr>
              <a:t> a kvalita</a:t>
            </a:r>
            <a:endParaRPr lang="cs-CZ" altLang="sk-SK" smtClean="0">
              <a:solidFill>
                <a:schemeClr val="bg1"/>
              </a:solidFill>
              <a:latin typeface="Tahoma" panose="020B060403050404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692150"/>
            <a:ext cx="8229600" cy="2160588"/>
          </a:xfrm>
        </p:spPr>
        <p:txBody>
          <a:bodyPr/>
          <a:lstStyle/>
          <a:p>
            <a:pPr eaLnBrk="1" hangingPunct="1"/>
            <a:r>
              <a:rPr lang="en-US" altLang="sk-SK" sz="1800" smtClean="0">
                <a:latin typeface="Tahoma" panose="020B0604030504040204" pitchFamily="34" charset="0"/>
              </a:rPr>
              <a:t>S</a:t>
            </a:r>
            <a:r>
              <a:rPr lang="sk-SK" altLang="sk-SK" sz="1800" smtClean="0">
                <a:latin typeface="Tahoma" panose="020B0604030504040204" pitchFamily="34" charset="0"/>
              </a:rPr>
              <a:t>ystém manažérstva merania má zabezpečiť to, že meracie zariadenie a meracie procesy vyhovujú svojmu zamýšľanému použitiu. Táto úloha sa zabezpečuje  konfirmáciou meracieho zariadenia a riadením meracích procesov. Z hľadiska metrologického zabezpečenia kvality výrobkov je dôležité riadiť všetky meracie procesy (súčasťou sú meradlá, prístroje, snímače, špeciálne skúšobné a programové vybavenie), ktoré sa používajú pri vývoji, výrobe, uvádzaní do činnosti, servise a recyklácii. Je potrebné sledovať merací proces tak, aby neistoty merania zodpovedali požiadavkám.</a:t>
            </a:r>
            <a:r>
              <a:rPr lang="sk-SK" altLang="sk-SK" sz="1600" smtClean="0">
                <a:latin typeface="Tahoma" panose="020B0604030504040204" pitchFamily="34" charset="0"/>
              </a:rPr>
              <a:t>  </a:t>
            </a:r>
            <a:br>
              <a:rPr lang="sk-SK" altLang="sk-SK" sz="1600" smtClean="0">
                <a:latin typeface="Tahoma" panose="020B0604030504040204" pitchFamily="34" charset="0"/>
              </a:rPr>
            </a:br>
            <a:endParaRPr lang="cs-CZ" altLang="sk-SK" sz="1600" smtClean="0">
              <a:latin typeface="Tahoma" panose="020B0604030504040204" pitchFamily="34" charset="0"/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2997200"/>
            <a:ext cx="8229600" cy="30956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sk-SK" altLang="sk-SK" sz="1800" b="1" smtClean="0">
                <a:solidFill>
                  <a:srgbClr val="FF3300"/>
                </a:solidFill>
                <a:latin typeface="Tahoma" panose="020B0604030504040204" pitchFamily="34" charset="0"/>
              </a:rPr>
              <a:t>Merací proces</a:t>
            </a:r>
            <a:r>
              <a:rPr lang="sk-SK" altLang="sk-SK" sz="1800" b="1" smtClean="0">
                <a:latin typeface="Tahoma" panose="020B0604030504040204" pitchFamily="34" charset="0"/>
              </a:rPr>
              <a:t> </a:t>
            </a:r>
            <a:r>
              <a:rPr lang="sk-SK" altLang="sk-SK" sz="1800" smtClean="0">
                <a:latin typeface="Tahoma" panose="020B0604030504040204" pitchFamily="34" charset="0"/>
              </a:rPr>
              <a:t>začína nadväzovaním meradiel na hodnoty etal</a:t>
            </a:r>
            <a:r>
              <a:rPr lang="en-US" altLang="sk-SK" sz="1800" smtClean="0">
                <a:latin typeface="Tahoma" panose="020B0604030504040204" pitchFamily="34" charset="0"/>
                <a:cs typeface="Tahoma" panose="020B0604030504040204" pitchFamily="34" charset="0"/>
              </a:rPr>
              <a:t>ó</a:t>
            </a:r>
            <a:r>
              <a:rPr lang="sk-SK" altLang="sk-SK" sz="1800" smtClean="0">
                <a:latin typeface="Tahoma" panose="020B0604030504040204" pitchFamily="34" charset="0"/>
              </a:rPr>
              <a:t>nov, pokračuje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sk-SK" altLang="sk-SK" sz="1800" smtClean="0">
                <a:latin typeface="Tahoma" panose="020B0604030504040204" pitchFamily="34" charset="0"/>
              </a:rPr>
              <a:t>metrologickou konfirmáciou až po samotné meranie určitým personálom za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sk-SK" altLang="sk-SK" sz="1800" smtClean="0">
                <a:latin typeface="Tahoma" panose="020B0604030504040204" pitchFamily="34" charset="0"/>
              </a:rPr>
              <a:t>pôsobenia ovplyvňujúcich veličín.  </a:t>
            </a:r>
          </a:p>
          <a:p>
            <a:pPr algn="just"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endParaRPr lang="sk-SK" altLang="sk-SK" sz="1800" smtClean="0">
              <a:latin typeface="Tahoma" panose="020B0604030504040204" pitchFamily="34" charset="0"/>
            </a:endParaRPr>
          </a:p>
          <a:p>
            <a:pPr algn="just"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sk-SK" altLang="sk-SK" sz="1800" smtClean="0">
                <a:latin typeface="Tahoma" panose="020B0604030504040204" pitchFamily="34" charset="0"/>
              </a:rPr>
              <a:t>Pod pojmom </a:t>
            </a:r>
            <a:r>
              <a:rPr lang="sk-SK" altLang="sk-SK" sz="1800" b="1" smtClean="0">
                <a:solidFill>
                  <a:srgbClr val="FF3300"/>
                </a:solidFill>
                <a:latin typeface="Tahoma" panose="020B0604030504040204" pitchFamily="34" charset="0"/>
              </a:rPr>
              <a:t>merací proces</a:t>
            </a:r>
            <a:r>
              <a:rPr lang="sk-SK" altLang="sk-SK" sz="1800" smtClean="0">
                <a:latin typeface="Tahoma" panose="020B0604030504040204" pitchFamily="34" charset="0"/>
              </a:rPr>
              <a:t> </a:t>
            </a:r>
            <a:r>
              <a:rPr lang="sk-SK" altLang="sk-SK" sz="1800" i="1" smtClean="0">
                <a:latin typeface="Tahoma" panose="020B0604030504040204" pitchFamily="34" charset="0"/>
              </a:rPr>
              <a:t>rozumieme súbor operácií, ktoré vytvoria</a:t>
            </a:r>
          </a:p>
          <a:p>
            <a:pPr algn="just"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sk-SK" altLang="sk-SK" sz="1800" i="1" smtClean="0">
                <a:latin typeface="Tahoma" panose="020B0604030504040204" pitchFamily="34" charset="0"/>
              </a:rPr>
              <a:t>výsledok merania. Ide o vzájomne prepojené zdroje (napr. meracie zariadenie,</a:t>
            </a:r>
          </a:p>
          <a:p>
            <a:pPr algn="just"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sk-SK" altLang="sk-SK" sz="1800" i="1" smtClean="0">
                <a:latin typeface="Tahoma" panose="020B0604030504040204" pitchFamily="34" charset="0"/>
              </a:rPr>
              <a:t>merací postup, operátor),činnosti a vplyvy (vplyvy okolia)</a:t>
            </a:r>
            <a:r>
              <a:rPr lang="sk-SK" altLang="sk-SK" sz="1800" smtClean="0">
                <a:latin typeface="Tahoma" panose="020B0604030504040204" pitchFamily="34" charset="0"/>
              </a:rPr>
              <a:t>  </a:t>
            </a:r>
          </a:p>
          <a:p>
            <a:pPr algn="just"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endParaRPr lang="sk-SK" altLang="sk-SK" sz="1800" smtClean="0">
              <a:latin typeface="Tahoma" panose="020B0604030504040204" pitchFamily="34" charset="0"/>
            </a:endParaRPr>
          </a:p>
          <a:p>
            <a:pPr algn="just"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sk-SK" altLang="sk-SK" sz="1800" smtClean="0">
                <a:latin typeface="Tahoma" panose="020B0604030504040204" pitchFamily="34" charset="0"/>
              </a:rPr>
              <a:t>Met</a:t>
            </a:r>
            <a:r>
              <a:rPr lang="en-US" altLang="sk-SK" sz="1800" smtClean="0">
                <a:latin typeface="Tahoma" panose="020B0604030504040204" pitchFamily="34" charset="0"/>
                <a:cs typeface="Tahoma" panose="020B0604030504040204" pitchFamily="34" charset="0"/>
              </a:rPr>
              <a:t>ó</a:t>
            </a:r>
            <a:r>
              <a:rPr lang="sk-SK" altLang="sk-SK" sz="1800" smtClean="0">
                <a:latin typeface="Tahoma" panose="020B0604030504040204" pitchFamily="34" charset="0"/>
                <a:cs typeface="Tahoma" panose="020B0604030504040204" pitchFamily="34" charset="0"/>
              </a:rPr>
              <a:t>dy na riadenie meracích procesov vychádzajú z pravidelného</a:t>
            </a:r>
          </a:p>
          <a:p>
            <a:pPr algn="just"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sk-SK" altLang="sk-SK" sz="1800" smtClean="0">
                <a:latin typeface="Tahoma" panose="020B0604030504040204" pitchFamily="34" charset="0"/>
                <a:cs typeface="Tahoma" panose="020B0604030504040204" pitchFamily="34" charset="0"/>
              </a:rPr>
              <a:t>monitorovania a analýz nameraných údajov na všetkých úrovniach meracieho</a:t>
            </a:r>
          </a:p>
          <a:p>
            <a:pPr algn="just"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sk-SK" altLang="sk-SK" sz="1800" smtClean="0">
                <a:latin typeface="Tahoma" panose="020B0604030504040204" pitchFamily="34" charset="0"/>
                <a:cs typeface="Tahoma" panose="020B0604030504040204" pitchFamily="34" charset="0"/>
              </a:rPr>
              <a:t>procesu, pričom riadenie meracích procesov slúži na zistenie problémov s</a:t>
            </a:r>
          </a:p>
          <a:p>
            <a:pPr algn="just"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sk-SK" altLang="sk-SK" sz="1800" smtClean="0">
                <a:latin typeface="Tahoma" panose="020B0604030504040204" pitchFamily="34" charset="0"/>
                <a:cs typeface="Tahoma" panose="020B0604030504040204" pitchFamily="34" charset="0"/>
              </a:rPr>
              <a:t>opakovateľnosťou, ako aj na kompenzovanie zistených driftov vhodnou</a:t>
            </a:r>
          </a:p>
          <a:p>
            <a:pPr algn="just"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sk-SK" altLang="sk-SK" sz="1800" smtClean="0">
                <a:latin typeface="Tahoma" panose="020B0604030504040204" pitchFamily="34" charset="0"/>
                <a:cs typeface="Tahoma" panose="020B0604030504040204" pitchFamily="34" charset="0"/>
              </a:rPr>
              <a:t>extrapoláciou a korekciou ( metrologické zabezpečenie). </a:t>
            </a:r>
            <a:endParaRPr lang="cs-CZ" altLang="sk-SK" sz="1800" b="1" smtClean="0">
              <a:latin typeface="Tahoma" panose="020B060403050404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71550" y="2565400"/>
            <a:ext cx="7772400" cy="1470025"/>
          </a:xfrm>
        </p:spPr>
        <p:txBody>
          <a:bodyPr/>
          <a:lstStyle/>
          <a:p>
            <a:pPr algn="ctr" eaLnBrk="1" hangingPunct="1"/>
            <a:r>
              <a:rPr lang="sk-SK" altLang="sk-SK" sz="4000" smtClean="0">
                <a:solidFill>
                  <a:schemeClr val="bg1"/>
                </a:solidFill>
              </a:rPr>
              <a:t>3.1Prvky systému riadenia merania</a:t>
            </a:r>
            <a:endParaRPr lang="cs-CZ" altLang="sk-SK" smtClean="0">
              <a:solidFill>
                <a:schemeClr val="bg1"/>
              </a:solidFill>
              <a:latin typeface="Tahoma" panose="020B060403050404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altLang="sk-SK" sz="1800" smtClean="0">
                <a:solidFill>
                  <a:srgbClr val="FF3300"/>
                </a:solidFill>
                <a:latin typeface="Tahoma" panose="020B0604030504040204" pitchFamily="34" charset="0"/>
              </a:rPr>
              <a:t>Systém riadenia meracích procesov</a:t>
            </a:r>
            <a:r>
              <a:rPr lang="sk-SK" altLang="sk-SK" sz="1800" smtClean="0">
                <a:latin typeface="Tahoma" panose="020B0604030504040204" pitchFamily="34" charset="0"/>
              </a:rPr>
              <a:t> má zabezpečiť rýchle zistenie odchýlok presahujúcich hranice dovolených odchýlok, ich analýzu a včasnú korekciu. Všetky postupy vytvorené na tento účel treba dokumentovať, aby mohli slúžiť na preukázanie spôsobilosti meracieho procesu a tiež ako návod na ich  použitie.</a:t>
            </a:r>
            <a:endParaRPr lang="cs-CZ" altLang="sk-SK" sz="1800" smtClean="0">
              <a:latin typeface="Tahoma" panose="020B0604030504040204" pitchFamily="34" charset="0"/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sk-SK" altLang="sk-SK" sz="1800" smtClean="0">
                <a:latin typeface="Tahoma" panose="020B0604030504040204" pitchFamily="34" charset="0"/>
              </a:rPr>
              <a:t>Dokumentácia o meracích procesoch má obsahovať špecifikáciu o meradlách ,</a:t>
            </a:r>
          </a:p>
          <a:p>
            <a:pPr algn="just"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sk-SK" altLang="sk-SK" sz="1800" smtClean="0">
                <a:latin typeface="Tahoma" panose="020B0604030504040204" pitchFamily="34" charset="0"/>
              </a:rPr>
              <a:t>meracie postupy, pokyny pre obsluhu, potvrdenie o platnosti, overovacie</a:t>
            </a:r>
          </a:p>
          <a:p>
            <a:pPr algn="just"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sk-SK" altLang="sk-SK" sz="1800" smtClean="0">
                <a:latin typeface="Tahoma" panose="020B0604030504040204" pitchFamily="34" charset="0"/>
              </a:rPr>
              <a:t>záznamy, bilanciu neistôt merania, dovolené odchýlky a pod.</a:t>
            </a:r>
          </a:p>
          <a:p>
            <a:pPr algn="just"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endParaRPr lang="sk-SK" altLang="sk-SK" sz="1800" smtClean="0">
              <a:latin typeface="Tahoma" panose="020B0604030504040204" pitchFamily="34" charset="0"/>
            </a:endParaRPr>
          </a:p>
          <a:p>
            <a:pPr algn="just"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sk-SK" altLang="sk-SK" sz="1800" smtClean="0">
                <a:latin typeface="Tahoma" panose="020B0604030504040204" pitchFamily="34" charset="0"/>
              </a:rPr>
              <a:t>Systém riadenia meracích procesov pozostáva z týchto hlavných prvkov:</a:t>
            </a:r>
            <a:endParaRPr lang="en-US" altLang="sk-SK" sz="1800" smtClean="0">
              <a:latin typeface="Tahoma" panose="020B0604030504040204" pitchFamily="34" charset="0"/>
            </a:endParaRPr>
          </a:p>
          <a:p>
            <a:pPr algn="just"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endParaRPr lang="sk-SK" altLang="sk-SK" sz="1800" smtClean="0">
              <a:latin typeface="Tahoma" panose="020B0604030504040204" pitchFamily="34" charset="0"/>
            </a:endParaRPr>
          </a:p>
          <a:p>
            <a:pPr algn="just" eaLnBrk="1" hangingPunct="1">
              <a:lnSpc>
                <a:spcPct val="80000"/>
              </a:lnSpc>
              <a:spcBef>
                <a:spcPct val="0"/>
              </a:spcBef>
            </a:pPr>
            <a:r>
              <a:rPr lang="sk-SK" altLang="sk-SK" sz="1800" smtClean="0">
                <a:latin typeface="Tahoma" panose="020B0604030504040204" pitchFamily="34" charset="0"/>
              </a:rPr>
              <a:t>definovanie meracieho procesu, teda určenie vhodného plánu meraní a</a:t>
            </a:r>
          </a:p>
          <a:p>
            <a:pPr algn="just"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sk-SK" altLang="sk-SK" sz="1800" smtClean="0">
                <a:latin typeface="Tahoma" panose="020B0604030504040204" pitchFamily="34" charset="0"/>
              </a:rPr>
              <a:t>požiadaviek na presnosť,</a:t>
            </a:r>
          </a:p>
          <a:p>
            <a:pPr algn="just" eaLnBrk="1" hangingPunct="1">
              <a:lnSpc>
                <a:spcPct val="80000"/>
              </a:lnSpc>
              <a:spcBef>
                <a:spcPct val="0"/>
              </a:spcBef>
            </a:pPr>
            <a:r>
              <a:rPr lang="sk-SK" altLang="sk-SK" sz="1800" smtClean="0">
                <a:latin typeface="Tahoma" panose="020B0604030504040204" pitchFamily="34" charset="0"/>
              </a:rPr>
              <a:t>zavedenie a udržiavanie adekvátneho konfirmačného systému pre meracie zariadenie,</a:t>
            </a:r>
          </a:p>
          <a:p>
            <a:pPr algn="just" eaLnBrk="1" hangingPunct="1">
              <a:lnSpc>
                <a:spcPct val="80000"/>
              </a:lnSpc>
              <a:spcBef>
                <a:spcPct val="0"/>
              </a:spcBef>
            </a:pPr>
            <a:r>
              <a:rPr lang="sk-SK" altLang="sk-SK" sz="1800" smtClean="0">
                <a:latin typeface="Tahoma" panose="020B0604030504040204" pitchFamily="34" charset="0"/>
              </a:rPr>
              <a:t>zber údajov o meracom procese (spôsob a intervaly),</a:t>
            </a:r>
          </a:p>
          <a:p>
            <a:pPr algn="just" eaLnBrk="1" hangingPunct="1">
              <a:lnSpc>
                <a:spcPct val="80000"/>
              </a:lnSpc>
              <a:spcBef>
                <a:spcPct val="0"/>
              </a:spcBef>
            </a:pPr>
            <a:r>
              <a:rPr lang="sk-SK" altLang="sk-SK" sz="1800" smtClean="0">
                <a:latin typeface="Tahoma" panose="020B0604030504040204" pitchFamily="34" charset="0"/>
              </a:rPr>
              <a:t>analýza údajov pre riadenie meracích procesov, </a:t>
            </a:r>
          </a:p>
          <a:p>
            <a:pPr algn="just" eaLnBrk="1" hangingPunct="1">
              <a:lnSpc>
                <a:spcPct val="80000"/>
              </a:lnSpc>
              <a:spcBef>
                <a:spcPct val="0"/>
              </a:spcBef>
            </a:pPr>
            <a:r>
              <a:rPr lang="sk-SK" altLang="sk-SK" sz="1800" smtClean="0">
                <a:latin typeface="Tahoma" panose="020B0604030504040204" pitchFamily="34" charset="0"/>
              </a:rPr>
              <a:t>nápravné opatrenia,</a:t>
            </a:r>
          </a:p>
          <a:p>
            <a:pPr algn="just" eaLnBrk="1" hangingPunct="1">
              <a:lnSpc>
                <a:spcPct val="80000"/>
              </a:lnSpc>
              <a:spcBef>
                <a:spcPct val="0"/>
              </a:spcBef>
            </a:pPr>
            <a:r>
              <a:rPr lang="sk-SK" altLang="sk-SK" sz="1800" smtClean="0">
                <a:latin typeface="Tahoma" panose="020B0604030504040204" pitchFamily="34" charset="0"/>
              </a:rPr>
              <a:t>overovanie meracieho procesu,</a:t>
            </a:r>
          </a:p>
          <a:p>
            <a:pPr algn="just" eaLnBrk="1" hangingPunct="1">
              <a:lnSpc>
                <a:spcPct val="80000"/>
              </a:lnSpc>
              <a:spcBef>
                <a:spcPct val="0"/>
              </a:spcBef>
            </a:pPr>
            <a:r>
              <a:rPr lang="sk-SK" altLang="sk-SK" sz="1800" smtClean="0">
                <a:latin typeface="Tahoma" panose="020B0604030504040204" pitchFamily="34" charset="0"/>
              </a:rPr>
              <a:t>vedenie dokumentácie</a:t>
            </a:r>
          </a:p>
          <a:p>
            <a:pPr algn="just" eaLnBrk="1" hangingPunct="1">
              <a:lnSpc>
                <a:spcPct val="80000"/>
              </a:lnSpc>
              <a:spcBef>
                <a:spcPct val="0"/>
              </a:spcBef>
            </a:pPr>
            <a:r>
              <a:rPr lang="sk-SK" altLang="sk-SK" sz="1800" smtClean="0">
                <a:latin typeface="Tahoma" panose="020B0604030504040204" pitchFamily="34" charset="0"/>
              </a:rPr>
              <a:t>previerka systému riadenia</a:t>
            </a:r>
            <a:endParaRPr lang="cs-CZ" altLang="sk-SK" sz="1800" smtClean="0">
              <a:latin typeface="Tahoma" panose="020B060403050404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76250"/>
            <a:ext cx="8229600" cy="3889375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sk-SK" sz="1800" smtClean="0">
                <a:latin typeface="Tahoma" panose="020B0604030504040204" pitchFamily="34" charset="0"/>
              </a:rPr>
              <a:t>Riaden</a:t>
            </a:r>
            <a:r>
              <a:rPr lang="sk-SK" altLang="sk-SK" sz="1800" smtClean="0">
                <a:latin typeface="Tahoma" panose="020B0604030504040204" pitchFamily="34" charset="0"/>
              </a:rPr>
              <a:t>í</a:t>
            </a:r>
            <a:r>
              <a:rPr lang="en-US" altLang="sk-SK" sz="1800" smtClean="0">
                <a:latin typeface="Tahoma" panose="020B0604030504040204" pitchFamily="34" charset="0"/>
              </a:rPr>
              <a:t>m meracieho procesu m</a:t>
            </a:r>
            <a:r>
              <a:rPr lang="sk-SK" altLang="sk-SK" sz="1800" smtClean="0">
                <a:latin typeface="Tahoma" panose="020B0604030504040204" pitchFamily="34" charset="0"/>
              </a:rPr>
              <a:t>ôžeme:</a:t>
            </a:r>
          </a:p>
          <a:p>
            <a:pPr algn="just"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endParaRPr lang="sk-SK" altLang="sk-SK" sz="1800" smtClean="0">
              <a:latin typeface="Tahoma" panose="020B0604030504040204" pitchFamily="34" charset="0"/>
            </a:endParaRPr>
          </a:p>
          <a:p>
            <a:pPr algn="just" eaLnBrk="1" hangingPunct="1">
              <a:lnSpc>
                <a:spcPct val="80000"/>
              </a:lnSpc>
              <a:spcBef>
                <a:spcPct val="0"/>
              </a:spcBef>
            </a:pPr>
            <a:r>
              <a:rPr lang="sk-SK" altLang="sk-SK" sz="1800" smtClean="0">
                <a:latin typeface="Tahoma" panose="020B0604030504040204" pitchFamily="34" charset="0"/>
              </a:rPr>
              <a:t>zistiť neobvyklé zmeny priebehu meracieho procesu,</a:t>
            </a:r>
          </a:p>
          <a:p>
            <a:pPr algn="just" eaLnBrk="1" hangingPunct="1">
              <a:lnSpc>
                <a:spcPct val="80000"/>
              </a:lnSpc>
              <a:spcBef>
                <a:spcPct val="0"/>
              </a:spcBef>
            </a:pPr>
            <a:r>
              <a:rPr lang="sk-SK" altLang="sk-SK" sz="1800" smtClean="0">
                <a:latin typeface="Tahoma" panose="020B0604030504040204" pitchFamily="34" charset="0"/>
              </a:rPr>
              <a:t>zistiť problémy s opakovateľnosťou,</a:t>
            </a:r>
          </a:p>
          <a:p>
            <a:pPr algn="just" eaLnBrk="1" hangingPunct="1">
              <a:lnSpc>
                <a:spcPct val="80000"/>
              </a:lnSpc>
              <a:spcBef>
                <a:spcPct val="0"/>
              </a:spcBef>
            </a:pPr>
            <a:r>
              <a:rPr lang="sk-SK" altLang="sk-SK" sz="1800" smtClean="0">
                <a:latin typeface="Tahoma" panose="020B0604030504040204" pitchFamily="34" charset="0"/>
              </a:rPr>
              <a:t>identifikovať a kvantifikovať kompenzačné alebo korekčné účinky na zmeny charakteristík prístroja,</a:t>
            </a:r>
          </a:p>
          <a:p>
            <a:pPr algn="just" eaLnBrk="1" hangingPunct="1">
              <a:lnSpc>
                <a:spcPct val="80000"/>
              </a:lnSpc>
              <a:spcBef>
                <a:spcPct val="0"/>
              </a:spcBef>
            </a:pPr>
            <a:r>
              <a:rPr lang="sk-SK" altLang="sk-SK" sz="1800" smtClean="0">
                <a:latin typeface="Tahoma" panose="020B0604030504040204" pitchFamily="34" charset="0"/>
              </a:rPr>
              <a:t>pomôcť identifikovať predvídateľné periodické zmeny vrátane cyklických zmien,</a:t>
            </a:r>
          </a:p>
          <a:p>
            <a:pPr algn="just" eaLnBrk="1" hangingPunct="1">
              <a:lnSpc>
                <a:spcPct val="80000"/>
              </a:lnSpc>
              <a:spcBef>
                <a:spcPct val="0"/>
              </a:spcBef>
            </a:pPr>
            <a:r>
              <a:rPr lang="sk-SK" altLang="sk-SK" sz="1800" smtClean="0">
                <a:latin typeface="Tahoma" panose="020B0604030504040204" pitchFamily="34" charset="0"/>
              </a:rPr>
              <a:t>získať časti dokumentácie potrebnej na splnenie požiadaviek na zabezpečenie kvality.</a:t>
            </a:r>
          </a:p>
          <a:p>
            <a:pPr algn="just"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endParaRPr lang="sk-SK" altLang="sk-SK" sz="1800" smtClean="0">
              <a:latin typeface="Tahoma" panose="020B0604030504040204" pitchFamily="34" charset="0"/>
            </a:endParaRPr>
          </a:p>
          <a:p>
            <a:pPr algn="just"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sk-SK" altLang="sk-SK" sz="1800" smtClean="0">
                <a:latin typeface="Tahoma" panose="020B0604030504040204" pitchFamily="34" charset="0"/>
              </a:rPr>
              <a:t>Porucha systému riadenia meracieho systému sa môže zistiť:</a:t>
            </a:r>
          </a:p>
          <a:p>
            <a:pPr algn="just"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endParaRPr lang="sk-SK" altLang="sk-SK" sz="1800" smtClean="0">
              <a:latin typeface="Tahoma" panose="020B0604030504040204" pitchFamily="34" charset="0"/>
            </a:endParaRPr>
          </a:p>
          <a:p>
            <a:pPr algn="just" eaLnBrk="1" hangingPunct="1">
              <a:lnSpc>
                <a:spcPct val="80000"/>
              </a:lnSpc>
              <a:spcBef>
                <a:spcPct val="0"/>
              </a:spcBef>
            </a:pPr>
            <a:r>
              <a:rPr lang="sk-SK" altLang="sk-SK" sz="1800" smtClean="0">
                <a:latin typeface="Tahoma" panose="020B0604030504040204" pitchFamily="34" charset="0"/>
              </a:rPr>
              <a:t>analýzou regulačných diagramov,</a:t>
            </a:r>
          </a:p>
          <a:p>
            <a:pPr algn="just" eaLnBrk="1" hangingPunct="1">
              <a:lnSpc>
                <a:spcPct val="80000"/>
              </a:lnSpc>
              <a:spcBef>
                <a:spcPct val="0"/>
              </a:spcBef>
            </a:pPr>
            <a:r>
              <a:rPr lang="sk-SK" altLang="sk-SK" sz="1800" smtClean="0">
                <a:latin typeface="Tahoma" panose="020B0604030504040204" pitchFamily="34" charset="0"/>
              </a:rPr>
              <a:t>následnými kontrolami,</a:t>
            </a:r>
          </a:p>
          <a:p>
            <a:pPr algn="just" eaLnBrk="1" hangingPunct="1">
              <a:lnSpc>
                <a:spcPct val="80000"/>
              </a:lnSpc>
              <a:spcBef>
                <a:spcPct val="0"/>
              </a:spcBef>
            </a:pPr>
            <a:r>
              <a:rPr lang="sk-SK" altLang="sk-SK" sz="1800" smtClean="0">
                <a:latin typeface="Tahoma" panose="020B0604030504040204" pitchFamily="34" charset="0"/>
              </a:rPr>
              <a:t>medzilaborat</a:t>
            </a:r>
            <a:r>
              <a:rPr lang="en-US" altLang="sk-SK" sz="1800" smtClean="0">
                <a:latin typeface="Tahoma" panose="020B0604030504040204" pitchFamily="34" charset="0"/>
                <a:cs typeface="Tahoma" panose="020B0604030504040204" pitchFamily="34" charset="0"/>
              </a:rPr>
              <a:t>ó</a:t>
            </a:r>
            <a:r>
              <a:rPr lang="sk-SK" altLang="sk-SK" sz="1800" smtClean="0">
                <a:latin typeface="Tahoma" panose="020B0604030504040204" pitchFamily="34" charset="0"/>
                <a:cs typeface="Tahoma" panose="020B0604030504040204" pitchFamily="34" charset="0"/>
              </a:rPr>
              <a:t>rnymi  porovnávaniami,</a:t>
            </a:r>
          </a:p>
          <a:p>
            <a:pPr algn="just" eaLnBrk="1" hangingPunct="1">
              <a:lnSpc>
                <a:spcPct val="80000"/>
              </a:lnSpc>
              <a:spcBef>
                <a:spcPct val="0"/>
              </a:spcBef>
            </a:pPr>
            <a:r>
              <a:rPr lang="sk-SK" altLang="sk-SK" sz="1800" smtClean="0">
                <a:latin typeface="Tahoma" panose="020B0604030504040204" pitchFamily="34" charset="0"/>
                <a:cs typeface="Tahoma" panose="020B0604030504040204" pitchFamily="34" charset="0"/>
              </a:rPr>
              <a:t>reklamáciami odberateľov.</a:t>
            </a:r>
          </a:p>
          <a:p>
            <a:pPr algn="just" eaLnBrk="1" hangingPunct="1">
              <a:lnSpc>
                <a:spcPct val="80000"/>
              </a:lnSpc>
              <a:spcBef>
                <a:spcPct val="0"/>
              </a:spcBef>
            </a:pPr>
            <a:endParaRPr lang="en-US" altLang="sk-SK" sz="1800" smtClean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algn="just"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endParaRPr lang="cs-CZ" altLang="sk-SK" sz="1800" smtClean="0">
              <a:latin typeface="Tahoma" panose="020B060403050404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476250"/>
            <a:ext cx="8229600" cy="6192838"/>
          </a:xfrm>
        </p:spPr>
        <p:txBody>
          <a:bodyPr/>
          <a:lstStyle/>
          <a:p>
            <a:pPr marL="609600" indent="-609600" algn="ctr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sk-SK" altLang="sk-SK" smtClean="0">
                <a:latin typeface="Tahoma" panose="020B0604030504040204" pitchFamily="34" charset="0"/>
              </a:rPr>
              <a:t>Príručka kvality systému </a:t>
            </a:r>
          </a:p>
          <a:p>
            <a:pPr marL="609600" indent="-609600" algn="ctr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sk-SK" altLang="sk-SK" smtClean="0">
                <a:latin typeface="Tahoma" panose="020B0604030504040204" pitchFamily="34" charset="0"/>
              </a:rPr>
              <a:t>riadenia meracieho procesu</a:t>
            </a:r>
          </a:p>
          <a:p>
            <a:pPr marL="609600" indent="-609600" algn="ctr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sk-SK" altLang="sk-SK" sz="1800" b="1" smtClean="0">
              <a:latin typeface="Tahoma" panose="020B0604030504040204" pitchFamily="34" charset="0"/>
            </a:endParaRPr>
          </a:p>
          <a:p>
            <a:pPr marL="609600" indent="-609600" algn="ctr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sk-SK" altLang="sk-SK" sz="2000" b="1" smtClean="0">
                <a:latin typeface="Tahoma" panose="020B0604030504040204" pitchFamily="34" charset="0"/>
              </a:rPr>
              <a:t>Obsah</a:t>
            </a:r>
          </a:p>
          <a:p>
            <a:pPr marL="609600" indent="-609600" eaLnBrk="1" hangingPunct="1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en-US" altLang="sk-SK" sz="1800" b="1" smtClean="0">
                <a:latin typeface="Tahoma" panose="020B0604030504040204" pitchFamily="34" charset="0"/>
                <a:cs typeface="Arial" panose="020B0604020202020204" pitchFamily="34" charset="0"/>
              </a:rPr>
              <a:t>Ú</a:t>
            </a:r>
            <a:r>
              <a:rPr lang="sk-SK" altLang="sk-SK" sz="1800" b="1" smtClean="0">
                <a:latin typeface="Tahoma" panose="020B0604030504040204" pitchFamily="34" charset="0"/>
                <a:cs typeface="Arial" panose="020B0604020202020204" pitchFamily="34" charset="0"/>
              </a:rPr>
              <a:t>vod</a:t>
            </a:r>
          </a:p>
          <a:p>
            <a:pPr marL="609600" indent="-609600" eaLnBrk="1" hangingPunct="1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sk-SK" altLang="sk-SK" sz="1800" b="1" smtClean="0">
                <a:latin typeface="Tahoma" panose="020B0604030504040204" pitchFamily="34" charset="0"/>
                <a:cs typeface="Arial" panose="020B0604020202020204" pitchFamily="34" charset="0"/>
              </a:rPr>
              <a:t>Definície</a:t>
            </a:r>
          </a:p>
          <a:p>
            <a:pPr marL="609600" indent="-609600" eaLnBrk="1" hangingPunct="1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sk-SK" altLang="sk-SK" sz="1800" b="1" smtClean="0">
                <a:latin typeface="Tahoma" panose="020B0604030504040204" pitchFamily="34" charset="0"/>
                <a:cs typeface="Arial" panose="020B0604020202020204" pitchFamily="34" charset="0"/>
              </a:rPr>
              <a:t>Požiadavky na meracie procesy </a:t>
            </a:r>
          </a:p>
          <a:p>
            <a:pPr marL="609600" indent="-609600" eaLnBrk="1" hangingPunct="1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sk-SK" altLang="sk-SK" sz="1800" b="1" smtClean="0">
                <a:latin typeface="Tahoma" panose="020B0604030504040204" pitchFamily="34" charset="0"/>
                <a:cs typeface="Arial" panose="020B0604020202020204" pitchFamily="34" charset="0"/>
              </a:rPr>
              <a:t>Skladba a návrh meracieho procesu</a:t>
            </a:r>
          </a:p>
          <a:p>
            <a:pPr marL="609600" indent="-609600" eaLnBrk="1" hangingPunct="1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sk-SK" altLang="sk-SK" sz="1800" b="1" smtClean="0">
                <a:latin typeface="Tahoma" panose="020B0604030504040204" pitchFamily="34" charset="0"/>
                <a:cs typeface="Arial" panose="020B0604020202020204" pitchFamily="34" charset="0"/>
              </a:rPr>
              <a:t>Systém riadenia meracích procesov</a:t>
            </a:r>
          </a:p>
          <a:p>
            <a:pPr marL="609600" indent="-609600" eaLnBrk="1" hangingPunct="1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sk-SK" altLang="sk-SK" sz="1800" b="1" smtClean="0">
                <a:latin typeface="Tahoma" panose="020B0604030504040204" pitchFamily="34" charset="0"/>
                <a:cs typeface="Arial" panose="020B0604020202020204" pitchFamily="34" charset="0"/>
              </a:rPr>
              <a:t>Metrologický konfirmačný systém</a:t>
            </a:r>
          </a:p>
          <a:p>
            <a:pPr marL="609600" indent="-609600" eaLnBrk="1" hangingPunct="1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sk-SK" altLang="sk-SK" sz="1800" b="1" smtClean="0">
                <a:latin typeface="Tahoma" panose="020B0604030504040204" pitchFamily="34" charset="0"/>
                <a:cs typeface="Arial" panose="020B0604020202020204" pitchFamily="34" charset="0"/>
              </a:rPr>
              <a:t>Dozor nad meracím procesom </a:t>
            </a:r>
          </a:p>
          <a:p>
            <a:pPr marL="609600" indent="-609600" eaLnBrk="1" hangingPunct="1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sk-SK" altLang="sk-SK" sz="1800" b="1" smtClean="0">
                <a:latin typeface="Tahoma" panose="020B0604030504040204" pitchFamily="34" charset="0"/>
                <a:cs typeface="Arial" panose="020B0604020202020204" pitchFamily="34" charset="0"/>
              </a:rPr>
              <a:t>Intervaly dozoru</a:t>
            </a:r>
          </a:p>
          <a:p>
            <a:pPr marL="609600" indent="-609600" eaLnBrk="1" hangingPunct="1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sk-SK" altLang="sk-SK" sz="1800" b="1" smtClean="0">
                <a:latin typeface="Tahoma" panose="020B0604030504040204" pitchFamily="34" charset="0"/>
                <a:cs typeface="Arial" panose="020B0604020202020204" pitchFamily="34" charset="0"/>
              </a:rPr>
              <a:t>Analýza údajov pre riadenie meracích procesov</a:t>
            </a:r>
          </a:p>
          <a:p>
            <a:pPr marL="609600" indent="-609600" eaLnBrk="1" hangingPunct="1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sk-SK" altLang="sk-SK" sz="1800" b="1" smtClean="0">
                <a:latin typeface="Tahoma" panose="020B0604030504040204" pitchFamily="34" charset="0"/>
                <a:cs typeface="Arial" panose="020B0604020202020204" pitchFamily="34" charset="0"/>
              </a:rPr>
              <a:t>Nápravné opatrenia</a:t>
            </a:r>
          </a:p>
          <a:p>
            <a:pPr marL="609600" indent="-609600" eaLnBrk="1" hangingPunct="1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sk-SK" altLang="sk-SK" sz="1800" b="1" smtClean="0">
                <a:latin typeface="Tahoma" panose="020B0604030504040204" pitchFamily="34" charset="0"/>
                <a:cs typeface="Arial" panose="020B0604020202020204" pitchFamily="34" charset="0"/>
              </a:rPr>
              <a:t>Overovanie meracieho procesu</a:t>
            </a:r>
          </a:p>
          <a:p>
            <a:pPr marL="609600" indent="-609600" eaLnBrk="1" hangingPunct="1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sk-SK" altLang="sk-SK" sz="1800" b="1" smtClean="0">
                <a:latin typeface="Tahoma" panose="020B0604030504040204" pitchFamily="34" charset="0"/>
                <a:cs typeface="Arial" panose="020B0604020202020204" pitchFamily="34" charset="0"/>
              </a:rPr>
              <a:t>Identifikácia overovaných meracích procesov</a:t>
            </a:r>
          </a:p>
          <a:p>
            <a:pPr marL="609600" indent="-609600" eaLnBrk="1" hangingPunct="1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sk-SK" altLang="sk-SK" sz="1800" b="1" smtClean="0">
                <a:latin typeface="Tahoma" panose="020B0604030504040204" pitchFamily="34" charset="0"/>
                <a:cs typeface="Arial" panose="020B0604020202020204" pitchFamily="34" charset="0"/>
              </a:rPr>
              <a:t>Záznamy o riadení meracích procesov</a:t>
            </a:r>
          </a:p>
          <a:p>
            <a:pPr marL="609600" indent="-609600" eaLnBrk="1" hangingPunct="1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sk-SK" altLang="sk-SK" sz="1800" b="1" smtClean="0">
                <a:latin typeface="Tahoma" panose="020B0604030504040204" pitchFamily="34" charset="0"/>
                <a:cs typeface="Arial" panose="020B0604020202020204" pitchFamily="34" charset="0"/>
              </a:rPr>
              <a:t>Pracovníci</a:t>
            </a:r>
          </a:p>
          <a:p>
            <a:pPr marL="609600" indent="-609600" eaLnBrk="1" hangingPunct="1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sk-SK" altLang="sk-SK" sz="1800" b="1" smtClean="0">
                <a:latin typeface="Tahoma" panose="020B0604030504040204" pitchFamily="34" charset="0"/>
                <a:cs typeface="Arial" panose="020B0604020202020204" pitchFamily="34" charset="0"/>
              </a:rPr>
              <a:t>Periodická previerka a preskúšanie systému riadenia meracích procesov</a:t>
            </a:r>
            <a:endParaRPr lang="en-US" altLang="sk-SK" sz="1800" b="1" smtClean="0">
              <a:latin typeface="Tahoma" panose="020B060403050404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71550" y="2565400"/>
            <a:ext cx="7772400" cy="1470025"/>
          </a:xfrm>
        </p:spPr>
        <p:txBody>
          <a:bodyPr/>
          <a:lstStyle/>
          <a:p>
            <a:pPr algn="ctr" eaLnBrk="1" hangingPunct="1"/>
            <a:r>
              <a:rPr lang="sk-SK" altLang="sk-SK" sz="4000" smtClean="0">
                <a:solidFill>
                  <a:schemeClr val="bg1"/>
                </a:solidFill>
              </a:rPr>
              <a:t>3.1.1 Definovanie meracieho procesu</a:t>
            </a:r>
            <a:endParaRPr lang="cs-CZ" altLang="sk-SK" smtClean="0">
              <a:solidFill>
                <a:schemeClr val="bg1"/>
              </a:solidFill>
              <a:latin typeface="Tahoma" panose="020B060403050404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476250"/>
            <a:ext cx="8229600" cy="6048375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sk-SK" altLang="sk-SK" sz="1800" smtClean="0">
                <a:latin typeface="Tahoma" panose="020B0604030504040204" pitchFamily="34" charset="0"/>
              </a:rPr>
              <a:t>Merací proces sa chápe ako ucelený proces. Zah</a:t>
            </a:r>
            <a:r>
              <a:rPr lang="en-US" altLang="sk-SK" sz="1800" smtClean="0">
                <a:latin typeface="Tahoma" panose="020B0604030504040204" pitchFamily="34" charset="0"/>
                <a:cs typeface="Tahoma" panose="020B0604030504040204" pitchFamily="34" charset="0"/>
              </a:rPr>
              <a:t>ŕ</a:t>
            </a:r>
            <a:r>
              <a:rPr lang="sk-SK" altLang="sk-SK" sz="1800" smtClean="0">
                <a:latin typeface="Tahoma" panose="020B0604030504040204" pitchFamily="34" charset="0"/>
                <a:cs typeface="Tahoma" panose="020B0604030504040204" pitchFamily="34" charset="0"/>
              </a:rPr>
              <a:t>ňa analýzu princípu merania,</a:t>
            </a:r>
            <a:endParaRPr lang="en-US" altLang="sk-SK" sz="1800" smtClean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algn="just"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sk-SK" altLang="sk-SK" sz="1800" smtClean="0">
                <a:latin typeface="Tahoma" panose="020B0604030504040204" pitchFamily="34" charset="0"/>
                <a:cs typeface="Tahoma" panose="020B0604030504040204" pitchFamily="34" charset="0"/>
              </a:rPr>
              <a:t>nadväznosť na hodnoty etal</a:t>
            </a:r>
            <a:r>
              <a:rPr lang="en-US" altLang="sk-SK" sz="1800" smtClean="0">
                <a:latin typeface="Tahoma" panose="020B0604030504040204" pitchFamily="34" charset="0"/>
                <a:cs typeface="Tahoma" panose="020B0604030504040204" pitchFamily="34" charset="0"/>
              </a:rPr>
              <a:t>ó</a:t>
            </a:r>
            <a:r>
              <a:rPr lang="sk-SK" altLang="sk-SK" sz="1800" smtClean="0">
                <a:latin typeface="Tahoma" panose="020B0604030504040204" pitchFamily="34" charset="0"/>
                <a:cs typeface="Tahoma" panose="020B0604030504040204" pitchFamily="34" charset="0"/>
              </a:rPr>
              <a:t>nov a kalibráciu.</a:t>
            </a:r>
            <a:r>
              <a:rPr lang="en-US" altLang="sk-SK" sz="1800" smtClean="0">
                <a:latin typeface="Tahoma" panose="020B0604030504040204" pitchFamily="34" charset="0"/>
                <a:cs typeface="Tahoma" panose="020B0604030504040204" pitchFamily="34" charset="0"/>
              </a:rPr>
              <a:t> V pr</a:t>
            </a:r>
            <a:r>
              <a:rPr lang="sk-SK" altLang="sk-SK" sz="1800" smtClean="0">
                <a:latin typeface="Tahoma" panose="020B0604030504040204" pitchFamily="34" charset="0"/>
                <a:cs typeface="Tahoma" panose="020B0604030504040204" pitchFamily="34" charset="0"/>
              </a:rPr>
              <a:t>ípade potreby aj</a:t>
            </a:r>
          </a:p>
          <a:p>
            <a:pPr algn="just"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sk-SK" altLang="sk-SK" sz="1800" smtClean="0">
                <a:latin typeface="Tahoma" panose="020B0604030504040204" pitchFamily="34" charset="0"/>
                <a:cs typeface="Tahoma" panose="020B0604030504040204" pitchFamily="34" charset="0"/>
              </a:rPr>
              <a:t>nastavovanie, overovanie, metrologickú konfirmáciu a výsledky získané z </a:t>
            </a:r>
          </a:p>
          <a:p>
            <a:pPr algn="just"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sk-SK" altLang="sk-SK" sz="1800" smtClean="0">
                <a:latin typeface="Tahoma" panose="020B0604030504040204" pitchFamily="34" charset="0"/>
                <a:cs typeface="Tahoma" panose="020B0604030504040204" pitchFamily="34" charset="0"/>
              </a:rPr>
              <a:t>meracieho zariadenia na pracovisku pri daných pracovných podmienkach.</a:t>
            </a:r>
          </a:p>
          <a:p>
            <a:pPr algn="just"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sk-SK" altLang="sk-SK" sz="1800" smtClean="0">
                <a:latin typeface="Tahoma" panose="020B0604030504040204" pitchFamily="34" charset="0"/>
                <a:cs typeface="Tahoma" panose="020B0604030504040204" pitchFamily="34" charset="0"/>
              </a:rPr>
              <a:t>Meracie zariadenie predstavuje iba jeden z mnohých faktorov ovplyvňujúcich</a:t>
            </a:r>
          </a:p>
          <a:p>
            <a:pPr algn="just"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sk-SK" altLang="sk-SK" sz="1800" smtClean="0">
                <a:latin typeface="Tahoma" panose="020B0604030504040204" pitchFamily="34" charset="0"/>
                <a:cs typeface="Tahoma" panose="020B0604030504040204" pitchFamily="34" charset="0"/>
              </a:rPr>
              <a:t>merania. Každú položku meracieho zariadenia  treba metrologicky konfirmovať.</a:t>
            </a:r>
          </a:p>
          <a:p>
            <a:pPr algn="just"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endParaRPr lang="sk-SK" altLang="sk-SK" sz="1800" smtClean="0">
              <a:latin typeface="Tahoma" panose="020B0604030504040204" pitchFamily="34" charset="0"/>
            </a:endParaRPr>
          </a:p>
          <a:p>
            <a:pPr algn="just"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sk-SK" altLang="sk-SK" sz="1800" smtClean="0">
                <a:latin typeface="Tahoma" panose="020B0604030504040204" pitchFamily="34" charset="0"/>
              </a:rPr>
              <a:t>Kompletná špecifikácia meracieho procesu má obsahovať:</a:t>
            </a:r>
          </a:p>
          <a:p>
            <a:pPr algn="just" eaLnBrk="1" hangingPunct="1">
              <a:lnSpc>
                <a:spcPct val="90000"/>
              </a:lnSpc>
              <a:spcBef>
                <a:spcPct val="0"/>
              </a:spcBef>
            </a:pPr>
            <a:r>
              <a:rPr lang="sk-SK" altLang="sk-SK" sz="1800" smtClean="0">
                <a:latin typeface="Tahoma" panose="020B0604030504040204" pitchFamily="34" charset="0"/>
              </a:rPr>
              <a:t>identifikáciu  všetkých dôležitých meracích zariadení,</a:t>
            </a:r>
          </a:p>
          <a:p>
            <a:pPr algn="just" eaLnBrk="1" hangingPunct="1">
              <a:lnSpc>
                <a:spcPct val="90000"/>
              </a:lnSpc>
              <a:spcBef>
                <a:spcPct val="0"/>
              </a:spcBef>
            </a:pPr>
            <a:r>
              <a:rPr lang="sk-SK" altLang="sk-SK" sz="1800" smtClean="0">
                <a:latin typeface="Tahoma" panose="020B0604030504040204" pitchFamily="34" charset="0"/>
              </a:rPr>
              <a:t>meracích postupov,</a:t>
            </a:r>
          </a:p>
          <a:p>
            <a:pPr algn="just" eaLnBrk="1" hangingPunct="1">
              <a:lnSpc>
                <a:spcPct val="90000"/>
              </a:lnSpc>
              <a:spcBef>
                <a:spcPct val="0"/>
              </a:spcBef>
            </a:pPr>
            <a:r>
              <a:rPr lang="sk-SK" altLang="sk-SK" sz="1800" smtClean="0">
                <a:latin typeface="Tahoma" panose="020B0604030504040204" pitchFamily="34" charset="0"/>
              </a:rPr>
              <a:t>meracieho programového vybavenia</a:t>
            </a:r>
            <a:r>
              <a:rPr lang="sk-SK" altLang="sk-SK" sz="1800" smtClean="0">
                <a:latin typeface="Tahoma" panose="020B0604030504040204" pitchFamily="34" charset="0"/>
                <a:cs typeface="Tahoma" panose="020B0604030504040204" pitchFamily="34" charset="0"/>
              </a:rPr>
              <a:t>,</a:t>
            </a:r>
          </a:p>
          <a:p>
            <a:pPr algn="just" eaLnBrk="1" hangingPunct="1">
              <a:lnSpc>
                <a:spcPct val="90000"/>
              </a:lnSpc>
              <a:spcBef>
                <a:spcPct val="0"/>
              </a:spcBef>
            </a:pPr>
            <a:r>
              <a:rPr lang="sk-SK" altLang="sk-SK" sz="1800" smtClean="0">
                <a:latin typeface="Tahoma" panose="020B0604030504040204" pitchFamily="34" charset="0"/>
                <a:cs typeface="Tahoma" panose="020B0604030504040204" pitchFamily="34" charset="0"/>
              </a:rPr>
              <a:t>podmienok použitia,</a:t>
            </a:r>
          </a:p>
          <a:p>
            <a:pPr algn="just" eaLnBrk="1" hangingPunct="1">
              <a:lnSpc>
                <a:spcPct val="90000"/>
              </a:lnSpc>
              <a:spcBef>
                <a:spcPct val="0"/>
              </a:spcBef>
            </a:pPr>
            <a:r>
              <a:rPr lang="sk-SK" altLang="sk-SK" sz="1800" smtClean="0">
                <a:latin typeface="Tahoma" panose="020B0604030504040204" pitchFamily="34" charset="0"/>
                <a:cs typeface="Tahoma" panose="020B0604030504040204" pitchFamily="34" charset="0"/>
              </a:rPr>
              <a:t>śchopnosti obsluhy,</a:t>
            </a:r>
          </a:p>
          <a:p>
            <a:pPr algn="just" eaLnBrk="1" hangingPunct="1">
              <a:lnSpc>
                <a:spcPct val="90000"/>
              </a:lnSpc>
              <a:spcBef>
                <a:spcPct val="0"/>
              </a:spcBef>
            </a:pPr>
            <a:r>
              <a:rPr lang="sk-SK" altLang="sk-SK" sz="1800" smtClean="0">
                <a:latin typeface="Tahoma" panose="020B0604030504040204" pitchFamily="34" charset="0"/>
                <a:cs typeface="Tahoma" panose="020B0604030504040204" pitchFamily="34" charset="0"/>
              </a:rPr>
              <a:t>ostatných faktorov, ktoré ovplyvňujú výsledok merania.</a:t>
            </a:r>
            <a:endParaRPr lang="en-US" altLang="sk-SK" sz="1800" smtClean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algn="just"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endParaRPr lang="sk-SK" altLang="sk-SK" sz="1800" smtClean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algn="just"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sk-SK" sz="1800" smtClean="0">
                <a:latin typeface="Tahoma" panose="020B0604030504040204" pitchFamily="34" charset="0"/>
                <a:cs typeface="Tahoma" panose="020B0604030504040204" pitchFamily="34" charset="0"/>
              </a:rPr>
              <a:t>Pri </a:t>
            </a:r>
            <a:r>
              <a:rPr lang="sk-SK" altLang="sk-SK" sz="1800" smtClean="0">
                <a:latin typeface="Tahoma" panose="020B0604030504040204" pitchFamily="34" charset="0"/>
                <a:cs typeface="Tahoma" panose="020B0604030504040204" pitchFamily="34" charset="0"/>
              </a:rPr>
              <a:t>návrhu meracieho procesu sa často dajú použiť plánované experimenty na</a:t>
            </a:r>
          </a:p>
          <a:p>
            <a:pPr algn="just"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sk-SK" altLang="sk-SK" sz="1800" smtClean="0">
                <a:latin typeface="Tahoma" panose="020B0604030504040204" pitchFamily="34" charset="0"/>
                <a:cs typeface="Tahoma" panose="020B0604030504040204" pitchFamily="34" charset="0"/>
              </a:rPr>
              <a:t>zistenie významných ovplyvňujúcich faktorov pôsobiacich na meranie a jeho</a:t>
            </a:r>
          </a:p>
          <a:p>
            <a:pPr algn="just"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sk-SK" altLang="sk-SK" sz="1800" smtClean="0">
                <a:latin typeface="Tahoma" panose="020B0604030504040204" pitchFamily="34" charset="0"/>
                <a:cs typeface="Tahoma" panose="020B0604030504040204" pitchFamily="34" charset="0"/>
              </a:rPr>
              <a:t>výsledky. V prípade, že sa nedajú uskutočniť plánované experimenty(príliš</a:t>
            </a:r>
          </a:p>
          <a:p>
            <a:pPr algn="just"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sk-SK" altLang="sk-SK" sz="1800" smtClean="0">
                <a:latin typeface="Tahoma" panose="020B0604030504040204" pitchFamily="34" charset="0"/>
                <a:cs typeface="Tahoma" panose="020B0604030504040204" pitchFamily="34" charset="0"/>
              </a:rPr>
              <a:t>drahé, zd</a:t>
            </a:r>
            <a:r>
              <a:rPr lang="en-US" altLang="sk-SK" sz="1800" smtClean="0">
                <a:latin typeface="Tahoma" panose="020B0604030504040204" pitchFamily="34" charset="0"/>
                <a:cs typeface="Tahoma" panose="020B0604030504040204" pitchFamily="34" charset="0"/>
              </a:rPr>
              <a:t>ĺ</a:t>
            </a:r>
            <a:r>
              <a:rPr lang="sk-SK" altLang="sk-SK" sz="1800" smtClean="0">
                <a:latin typeface="Tahoma" panose="020B0604030504040204" pitchFamily="34" charset="0"/>
                <a:cs typeface="Tahoma" panose="020B0604030504040204" pitchFamily="34" charset="0"/>
              </a:rPr>
              <a:t>havé a pod.) používajú sa údaje, špecifikácie a upozornenia dodané</a:t>
            </a:r>
          </a:p>
          <a:p>
            <a:pPr algn="just"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sk-SK" altLang="sk-SK" sz="1800" smtClean="0">
                <a:latin typeface="Tahoma" panose="020B0604030504040204" pitchFamily="34" charset="0"/>
                <a:cs typeface="Tahoma" panose="020B0604030504040204" pitchFamily="34" charset="0"/>
              </a:rPr>
              <a:t>výrobcom prístroja.</a:t>
            </a:r>
          </a:p>
          <a:p>
            <a:pPr algn="just"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endParaRPr lang="en-US" altLang="sk-SK" sz="1800" smtClean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algn="just"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endParaRPr lang="cs-CZ" altLang="sk-SK" smtClean="0">
              <a:latin typeface="Tahoma" panose="020B060403050404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71550" y="2565400"/>
            <a:ext cx="7772400" cy="1470025"/>
          </a:xfrm>
        </p:spPr>
        <p:txBody>
          <a:bodyPr/>
          <a:lstStyle/>
          <a:p>
            <a:pPr algn="ctr" eaLnBrk="1" hangingPunct="1"/>
            <a:r>
              <a:rPr lang="sk-SK" altLang="sk-SK" sz="4000" smtClean="0">
                <a:solidFill>
                  <a:schemeClr val="bg1"/>
                </a:solidFill>
              </a:rPr>
              <a:t>3.1.2 Spôsoby  a  intervaly zberu údajov o meracom procese</a:t>
            </a:r>
            <a:endParaRPr lang="cs-CZ" altLang="sk-SK" smtClean="0">
              <a:solidFill>
                <a:schemeClr val="bg1"/>
              </a:solidFill>
              <a:latin typeface="Tahoma" panose="020B060403050404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476250"/>
            <a:ext cx="8229600" cy="6048375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sk-SK" altLang="sk-SK" sz="1800" smtClean="0">
                <a:latin typeface="Tahoma" panose="020B0604030504040204" pitchFamily="34" charset="0"/>
              </a:rPr>
              <a:t>Na riadenie procesov nevyhnutne treba stanoviť met</a:t>
            </a:r>
            <a:r>
              <a:rPr lang="en-US" altLang="sk-SK" sz="1800" smtClean="0">
                <a:latin typeface="Tahoma" panose="020B0604030504040204" pitchFamily="34" charset="0"/>
                <a:cs typeface="Tahoma" panose="020B0604030504040204" pitchFamily="34" charset="0"/>
              </a:rPr>
              <a:t>ó</a:t>
            </a:r>
            <a:r>
              <a:rPr lang="sk-SK" altLang="sk-SK" sz="1800" smtClean="0">
                <a:latin typeface="Tahoma" panose="020B0604030504040204" pitchFamily="34" charset="0"/>
                <a:cs typeface="Tahoma" panose="020B0604030504040204" pitchFamily="34" charset="0"/>
              </a:rPr>
              <a:t>dy zberu informácií o</a:t>
            </a:r>
          </a:p>
          <a:p>
            <a:pPr algn="just"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sk-SK" altLang="sk-SK" sz="1800" smtClean="0">
                <a:latin typeface="Tahoma" panose="020B0604030504040204" pitchFamily="34" charset="0"/>
                <a:cs typeface="Tahoma" panose="020B0604030504040204" pitchFamily="34" charset="0"/>
              </a:rPr>
              <a:t>riadenom procese. Na ich základe sa posudzuje, či riadený proces sp</a:t>
            </a:r>
            <a:r>
              <a:rPr lang="en-US" altLang="sk-SK" sz="1800" smtClean="0">
                <a:latin typeface="Tahoma" panose="020B0604030504040204" pitchFamily="34" charset="0"/>
                <a:cs typeface="Tahoma" panose="020B0604030504040204" pitchFamily="34" charset="0"/>
              </a:rPr>
              <a:t>ĺ</a:t>
            </a:r>
            <a:r>
              <a:rPr lang="sk-SK" altLang="sk-SK" sz="1800" smtClean="0">
                <a:latin typeface="Tahoma" panose="020B0604030504040204" pitchFamily="34" charset="0"/>
                <a:cs typeface="Tahoma" panose="020B0604030504040204" pitchFamily="34" charset="0"/>
              </a:rPr>
              <a:t>ňa</a:t>
            </a:r>
          </a:p>
          <a:p>
            <a:pPr algn="just"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sk-SK" altLang="sk-SK" sz="1800" smtClean="0">
                <a:latin typeface="Tahoma" panose="020B0604030504040204" pitchFamily="34" charset="0"/>
                <a:cs typeface="Tahoma" panose="020B0604030504040204" pitchFamily="34" charset="0"/>
              </a:rPr>
              <a:t>požiadavky alebo je mimo požadované  hranice. Kvôli tomu sa zavádza systém</a:t>
            </a:r>
          </a:p>
          <a:p>
            <a:pPr algn="just"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sk-SK" altLang="sk-SK" sz="1800" smtClean="0">
                <a:latin typeface="Tahoma" panose="020B0604030504040204" pitchFamily="34" charset="0"/>
                <a:cs typeface="Tahoma" panose="020B0604030504040204" pitchFamily="34" charset="0"/>
              </a:rPr>
              <a:t>dozoru nad meracím procesom, ktorý zah</a:t>
            </a:r>
            <a:r>
              <a:rPr lang="en-US" altLang="sk-SK" sz="1800" smtClean="0">
                <a:latin typeface="Tahoma" panose="020B0604030504040204" pitchFamily="34" charset="0"/>
                <a:cs typeface="Tahoma" panose="020B0604030504040204" pitchFamily="34" charset="0"/>
              </a:rPr>
              <a:t>ŕ</a:t>
            </a:r>
            <a:r>
              <a:rPr lang="sk-SK" altLang="sk-SK" sz="1800" smtClean="0">
                <a:latin typeface="Tahoma" panose="020B0604030504040204" pitchFamily="34" charset="0"/>
                <a:cs typeface="Tahoma" panose="020B0604030504040204" pitchFamily="34" charset="0"/>
              </a:rPr>
              <a:t>ňa identifikáciu sledovaných prvkov: </a:t>
            </a:r>
          </a:p>
          <a:p>
            <a:pPr algn="just" eaLnBrk="1" hangingPunct="1">
              <a:lnSpc>
                <a:spcPct val="90000"/>
              </a:lnSpc>
              <a:spcBef>
                <a:spcPct val="0"/>
              </a:spcBef>
            </a:pPr>
            <a:r>
              <a:rPr lang="sk-SK" altLang="sk-SK" sz="1800" smtClean="0">
                <a:latin typeface="Tahoma" panose="020B0604030504040204" pitchFamily="34" charset="0"/>
                <a:cs typeface="Tahoma" panose="020B0604030504040204" pitchFamily="34" charset="0"/>
              </a:rPr>
              <a:t>postup,</a:t>
            </a:r>
          </a:p>
          <a:p>
            <a:pPr algn="just" eaLnBrk="1" hangingPunct="1">
              <a:lnSpc>
                <a:spcPct val="90000"/>
              </a:lnSpc>
              <a:spcBef>
                <a:spcPct val="0"/>
              </a:spcBef>
            </a:pPr>
            <a:r>
              <a:rPr lang="sk-SK" altLang="sk-SK" sz="1800" smtClean="0">
                <a:latin typeface="Tahoma" panose="020B0604030504040204" pitchFamily="34" charset="0"/>
                <a:cs typeface="Tahoma" panose="020B0604030504040204" pitchFamily="34" charset="0"/>
              </a:rPr>
              <a:t>prostriedky,</a:t>
            </a:r>
          </a:p>
          <a:p>
            <a:pPr algn="just" eaLnBrk="1" hangingPunct="1">
              <a:lnSpc>
                <a:spcPct val="90000"/>
              </a:lnSpc>
              <a:spcBef>
                <a:spcPct val="0"/>
              </a:spcBef>
            </a:pPr>
            <a:r>
              <a:rPr lang="sk-SK" altLang="sk-SK" sz="1800" smtClean="0">
                <a:latin typeface="Tahoma" panose="020B0604030504040204" pitchFamily="34" charset="0"/>
                <a:cs typeface="Tahoma" panose="020B0604030504040204" pitchFamily="34" charset="0"/>
              </a:rPr>
              <a:t>intervaly dozoru.</a:t>
            </a:r>
          </a:p>
          <a:p>
            <a:pPr algn="just"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sk-SK" altLang="sk-SK" sz="1800" smtClean="0">
                <a:latin typeface="Tahoma" panose="020B0604030504040204" pitchFamily="34" charset="0"/>
              </a:rPr>
              <a:t>Pri zbere údajov o riadenom meracom procese prevláda tendencia používať</a:t>
            </a:r>
          </a:p>
          <a:p>
            <a:pPr algn="just"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sk-SK" altLang="sk-SK" sz="1800" smtClean="0">
                <a:latin typeface="Tahoma" panose="020B0604030504040204" pitchFamily="34" charset="0"/>
              </a:rPr>
              <a:t>met</a:t>
            </a:r>
            <a:r>
              <a:rPr lang="en-US" altLang="sk-SK" sz="1800" smtClean="0">
                <a:latin typeface="Tahoma" panose="020B0604030504040204" pitchFamily="34" charset="0"/>
                <a:cs typeface="Tahoma" panose="020B0604030504040204" pitchFamily="34" charset="0"/>
              </a:rPr>
              <a:t>ó</a:t>
            </a:r>
            <a:r>
              <a:rPr lang="sk-SK" altLang="sk-SK" sz="1800" smtClean="0">
                <a:latin typeface="Tahoma" panose="020B0604030504040204" pitchFamily="34" charset="0"/>
                <a:cs typeface="Tahoma" panose="020B0604030504040204" pitchFamily="34" charset="0"/>
              </a:rPr>
              <a:t>du </a:t>
            </a:r>
            <a:r>
              <a:rPr lang="sk-SK" altLang="sk-SK" sz="1800" i="1" smtClean="0">
                <a:latin typeface="Tahoma" panose="020B0604030504040204" pitchFamily="34" charset="0"/>
                <a:cs typeface="Tahoma" panose="020B0604030504040204" pitchFamily="34" charset="0"/>
              </a:rPr>
              <a:t>merania kontrolného etal</a:t>
            </a:r>
            <a:r>
              <a:rPr lang="en-US" altLang="sk-SK" sz="1800" i="1" smtClean="0">
                <a:latin typeface="Tahoma" panose="020B0604030504040204" pitchFamily="34" charset="0"/>
                <a:cs typeface="Tahoma" panose="020B0604030504040204" pitchFamily="34" charset="0"/>
              </a:rPr>
              <a:t>ó</a:t>
            </a:r>
            <a:r>
              <a:rPr lang="sk-SK" altLang="sk-SK" sz="1800" i="1" smtClean="0">
                <a:latin typeface="Tahoma" panose="020B0604030504040204" pitchFamily="34" charset="0"/>
                <a:cs typeface="Tahoma" panose="020B0604030504040204" pitchFamily="34" charset="0"/>
              </a:rPr>
              <a:t>nu</a:t>
            </a:r>
            <a:r>
              <a:rPr lang="sk-SK" altLang="sk-SK" sz="1800" smtClean="0">
                <a:latin typeface="Tahoma" panose="020B0604030504040204" pitchFamily="34" charset="0"/>
                <a:cs typeface="Tahoma" panose="020B0604030504040204" pitchFamily="34" charset="0"/>
              </a:rPr>
              <a:t>. Používajú sa však aj met</a:t>
            </a:r>
            <a:r>
              <a:rPr lang="en-US" altLang="sk-SK" sz="1800" smtClean="0">
                <a:latin typeface="Tahoma" panose="020B0604030504040204" pitchFamily="34" charset="0"/>
                <a:cs typeface="Tahoma" panose="020B0604030504040204" pitchFamily="34" charset="0"/>
              </a:rPr>
              <a:t>ó</a:t>
            </a:r>
            <a:r>
              <a:rPr lang="sk-SK" altLang="sk-SK" sz="1800" smtClean="0">
                <a:latin typeface="Tahoma" panose="020B0604030504040204" pitchFamily="34" charset="0"/>
                <a:cs typeface="Tahoma" panose="020B0604030504040204" pitchFamily="34" charset="0"/>
              </a:rPr>
              <a:t>dy</a:t>
            </a:r>
          </a:p>
          <a:p>
            <a:pPr algn="just"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sk-SK" altLang="sk-SK" sz="1800" smtClean="0">
                <a:latin typeface="Tahoma" panose="020B0604030504040204" pitchFamily="34" charset="0"/>
                <a:cs typeface="Tahoma" panose="020B0604030504040204" pitchFamily="34" charset="0"/>
              </a:rPr>
              <a:t>vychádzajúce z meraní priamo na výrobkoch alebo predmetoch merania alebo</a:t>
            </a:r>
          </a:p>
          <a:p>
            <a:pPr algn="just"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sk-SK" altLang="sk-SK" sz="1800" smtClean="0">
                <a:latin typeface="Tahoma" panose="020B0604030504040204" pitchFamily="34" charset="0"/>
                <a:cs typeface="Tahoma" panose="020B0604030504040204" pitchFamily="34" charset="0"/>
              </a:rPr>
              <a:t>procesoch , ktoré umožňujú  určitý zber informácií o meracom procese.</a:t>
            </a:r>
          </a:p>
          <a:p>
            <a:pPr algn="just"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sk-SK" altLang="sk-SK" sz="1800" smtClean="0">
                <a:latin typeface="Tahoma" panose="020B0604030504040204" pitchFamily="34" charset="0"/>
                <a:cs typeface="Tahoma" panose="020B0604030504040204" pitchFamily="34" charset="0"/>
              </a:rPr>
              <a:t>Kontolný etal</a:t>
            </a:r>
            <a:r>
              <a:rPr lang="en-US" altLang="sk-SK" sz="1800" smtClean="0">
                <a:latin typeface="Tahoma" panose="020B0604030504040204" pitchFamily="34" charset="0"/>
                <a:cs typeface="Tahoma" panose="020B0604030504040204" pitchFamily="34" charset="0"/>
              </a:rPr>
              <a:t>ó</a:t>
            </a:r>
            <a:r>
              <a:rPr lang="sk-SK" altLang="sk-SK" sz="1800" smtClean="0">
                <a:latin typeface="Tahoma" panose="020B0604030504040204" pitchFamily="34" charset="0"/>
                <a:cs typeface="Tahoma" panose="020B0604030504040204" pitchFamily="34" charset="0"/>
              </a:rPr>
              <a:t>n je meracie zariadenie, výrobok alebo iný objekt , resp. rozdiel</a:t>
            </a:r>
          </a:p>
          <a:p>
            <a:pPr algn="just"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sk-SK" altLang="sk-SK" sz="1800" smtClean="0">
                <a:latin typeface="Tahoma" panose="020B0604030504040204" pitchFamily="34" charset="0"/>
                <a:cs typeface="Tahoma" panose="020B0604030504040204" pitchFamily="34" charset="0"/>
              </a:rPr>
              <a:t>medzi dvoma etal</a:t>
            </a:r>
            <a:r>
              <a:rPr lang="en-US" altLang="sk-SK" sz="1800" smtClean="0">
                <a:latin typeface="Tahoma" panose="020B0604030504040204" pitchFamily="34" charset="0"/>
                <a:cs typeface="Tahoma" panose="020B0604030504040204" pitchFamily="34" charset="0"/>
              </a:rPr>
              <a:t>ó</a:t>
            </a:r>
            <a:r>
              <a:rPr lang="sk-SK" altLang="sk-SK" sz="1800" smtClean="0">
                <a:latin typeface="Tahoma" panose="020B0604030504040204" pitchFamily="34" charset="0"/>
                <a:cs typeface="Tahoma" panose="020B0604030504040204" pitchFamily="34" charset="0"/>
              </a:rPr>
              <a:t>nmi a musí mať definované metrologické charakteristiky,</a:t>
            </a:r>
          </a:p>
          <a:p>
            <a:pPr algn="just"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sk-SK" altLang="sk-SK" sz="1800" smtClean="0">
                <a:latin typeface="Tahoma" panose="020B0604030504040204" pitchFamily="34" charset="0"/>
                <a:cs typeface="Tahoma" panose="020B0604030504040204" pitchFamily="34" charset="0"/>
              </a:rPr>
              <a:t>musí sa dať overovať, skúšať alebo kalibrovať a je tiež prenejší ako tento</a:t>
            </a:r>
          </a:p>
          <a:p>
            <a:pPr algn="just"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sk-SK" altLang="sk-SK" sz="1800" smtClean="0">
                <a:latin typeface="Tahoma" panose="020B0604030504040204" pitchFamily="34" charset="0"/>
                <a:cs typeface="Tahoma" panose="020B0604030504040204" pitchFamily="34" charset="0"/>
              </a:rPr>
              <a:t>proces.</a:t>
            </a:r>
          </a:p>
          <a:p>
            <a:pPr algn="just"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sk-SK" altLang="sk-SK" sz="1800" smtClean="0">
                <a:latin typeface="Tahoma" panose="020B0604030504040204" pitchFamily="34" charset="0"/>
                <a:cs typeface="Tahoma" panose="020B0604030504040204" pitchFamily="34" charset="0"/>
              </a:rPr>
              <a:t>Kontrolný etal</a:t>
            </a:r>
            <a:r>
              <a:rPr lang="en-US" altLang="sk-SK" sz="1800" smtClean="0">
                <a:latin typeface="Tahoma" panose="020B0604030504040204" pitchFamily="34" charset="0"/>
                <a:cs typeface="Tahoma" panose="020B0604030504040204" pitchFamily="34" charset="0"/>
              </a:rPr>
              <a:t>ó</a:t>
            </a:r>
            <a:r>
              <a:rPr lang="sk-SK" altLang="sk-SK" sz="1800" smtClean="0">
                <a:latin typeface="Tahoma" panose="020B0604030504040204" pitchFamily="34" charset="0"/>
                <a:cs typeface="Tahoma" panose="020B0604030504040204" pitchFamily="34" charset="0"/>
              </a:rPr>
              <a:t>n je procesom sám meraný a namerané údaje sa vynášajú do</a:t>
            </a:r>
          </a:p>
          <a:p>
            <a:pPr algn="just"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sk-SK" altLang="sk-SK" sz="1800" smtClean="0">
                <a:latin typeface="Tahoma" panose="020B0604030504040204" pitchFamily="34" charset="0"/>
                <a:cs typeface="Tahoma" panose="020B0604030504040204" pitchFamily="34" charset="0"/>
              </a:rPr>
              <a:t>regulačných diagramov. Na diagramoch sa dajú pozorovať náhodné vplyvy na</a:t>
            </a:r>
          </a:p>
          <a:p>
            <a:pPr algn="just"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sk-SK" altLang="sk-SK" sz="1800" smtClean="0">
                <a:latin typeface="Tahoma" panose="020B0604030504040204" pitchFamily="34" charset="0"/>
                <a:cs typeface="Tahoma" panose="020B0604030504040204" pitchFamily="34" charset="0"/>
              </a:rPr>
              <a:t>neistotu merania.</a:t>
            </a:r>
          </a:p>
          <a:p>
            <a:pPr algn="just"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sk-SK" altLang="sk-SK" sz="1800" smtClean="0">
                <a:latin typeface="Tahoma" panose="020B0604030504040204" pitchFamily="34" charset="0"/>
                <a:cs typeface="Tahoma" panose="020B0604030504040204" pitchFamily="34" charset="0"/>
              </a:rPr>
              <a:t>Frekvencia s ktorou sa vykonávajú merania na kontrolnom etál</a:t>
            </a:r>
            <a:r>
              <a:rPr lang="en-US" altLang="sk-SK" sz="1800" smtClean="0">
                <a:latin typeface="Tahoma" panose="020B0604030504040204" pitchFamily="34" charset="0"/>
                <a:cs typeface="Tahoma" panose="020B0604030504040204" pitchFamily="34" charset="0"/>
              </a:rPr>
              <a:t>ó</a:t>
            </a:r>
            <a:r>
              <a:rPr lang="sk-SK" altLang="sk-SK" sz="1800" smtClean="0">
                <a:latin typeface="Tahoma" panose="020B0604030504040204" pitchFamily="34" charset="0"/>
                <a:cs typeface="Tahoma" panose="020B0604030504040204" pitchFamily="34" charset="0"/>
              </a:rPr>
              <a:t>ne, závisí od</a:t>
            </a:r>
          </a:p>
          <a:p>
            <a:pPr algn="just"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sk-SK" altLang="sk-SK" sz="1800" smtClean="0">
                <a:latin typeface="Tahoma" panose="020B0604030504040204" pitchFamily="34" charset="0"/>
                <a:cs typeface="Tahoma" panose="020B0604030504040204" pitchFamily="34" charset="0"/>
              </a:rPr>
              <a:t>týchto hlavných faktorov:</a:t>
            </a:r>
          </a:p>
          <a:p>
            <a:pPr algn="just"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sk-SK" altLang="sk-SK" sz="1800" smtClean="0">
                <a:latin typeface="Tahoma" panose="020B0604030504040204" pitchFamily="34" charset="0"/>
                <a:cs typeface="Tahoma" panose="020B0604030504040204" pitchFamily="34" charset="0"/>
              </a:rPr>
              <a:t>- rozsahu riadenia</a:t>
            </a:r>
          </a:p>
          <a:p>
            <a:pPr algn="just"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sk-SK" altLang="sk-SK" sz="1800" smtClean="0">
                <a:latin typeface="Tahoma" panose="020B0604030504040204" pitchFamily="34" charset="0"/>
                <a:cs typeface="Tahoma" panose="020B0604030504040204" pitchFamily="34" charset="0"/>
              </a:rPr>
              <a:t>- požadovaného stupňa zabezpečenia</a:t>
            </a:r>
          </a:p>
          <a:p>
            <a:pPr algn="just"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sk-SK" altLang="sk-SK" sz="1800" smtClean="0">
                <a:latin typeface="Tahoma" panose="020B0604030504040204" pitchFamily="34" charset="0"/>
                <a:cs typeface="Tahoma" panose="020B0604030504040204" pitchFamily="34" charset="0"/>
              </a:rPr>
              <a:t>- dovolených hraníc neistoty merania</a:t>
            </a:r>
            <a:endParaRPr lang="en-US" altLang="sk-SK" sz="1800" smtClean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71550" y="2565400"/>
            <a:ext cx="7772400" cy="1470025"/>
          </a:xfrm>
        </p:spPr>
        <p:txBody>
          <a:bodyPr/>
          <a:lstStyle/>
          <a:p>
            <a:pPr algn="ctr" eaLnBrk="1" hangingPunct="1"/>
            <a:r>
              <a:rPr lang="sk-SK" altLang="sk-SK" smtClean="0">
                <a:solidFill>
                  <a:schemeClr val="bg1"/>
                </a:solidFill>
              </a:rPr>
              <a:t>3.1.3  Analýza údajov pre riadenie meracieho procesu</a:t>
            </a:r>
            <a:endParaRPr lang="cs-CZ" altLang="sk-SK" sz="4800" smtClean="0">
              <a:solidFill>
                <a:schemeClr val="bg1"/>
              </a:solidFill>
              <a:latin typeface="Tahoma" panose="020B060403050404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sk-SK" altLang="sk-SK" sz="1800" smtClean="0">
                <a:latin typeface="Tahoma" panose="020B0604030504040204" pitchFamily="34" charset="0"/>
              </a:rPr>
              <a:t>Súčasne s prirodzenými požiadavkami na kvalitu výrobkov, služieb a procesov narastajú aj požiadavky na metrologické zabezpečenie hlavných činností organizácie. Systém metrologického zabezpečenia predstavuje dôležitú súčasť systémov riadenia kvality.</a:t>
            </a:r>
            <a:endParaRPr lang="cs-CZ" altLang="sk-SK" sz="1800" smtClean="0">
              <a:solidFill>
                <a:srgbClr val="4E667C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628775"/>
            <a:ext cx="8229600" cy="4608513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90000"/>
              </a:lnSpc>
              <a:spcBef>
                <a:spcPct val="0"/>
              </a:spcBef>
              <a:buClr>
                <a:schemeClr val="bg1"/>
              </a:buClr>
              <a:buFont typeface="Times New Roman" panose="02020603050405020304" pitchFamily="18" charset="0"/>
              <a:buNone/>
            </a:pPr>
            <a:endParaRPr lang="sk-SK" altLang="sk-SK" sz="1800" b="1" smtClean="0">
              <a:latin typeface="Tahoma" panose="020B0604030504040204" pitchFamily="34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Clr>
                <a:schemeClr val="bg1"/>
              </a:buClr>
              <a:buFont typeface="Times New Roman" panose="02020603050405020304" pitchFamily="18" charset="0"/>
              <a:buNone/>
            </a:pPr>
            <a:r>
              <a:rPr lang="sk-SK" altLang="sk-SK" sz="1800" b="1" smtClean="0">
                <a:latin typeface="Tahoma" panose="020B0604030504040204" pitchFamily="34" charset="0"/>
              </a:rPr>
              <a:t>Základné pojmy</a:t>
            </a:r>
            <a:r>
              <a:rPr lang="sk-SK" altLang="sk-SK" sz="1800" smtClean="0">
                <a:latin typeface="Tahoma" panose="020B0604030504040204" pitchFamily="34" charset="0"/>
              </a:rPr>
              <a:t> udávajú  tieto normy</a:t>
            </a:r>
          </a:p>
          <a:p>
            <a:pPr>
              <a:lnSpc>
                <a:spcPct val="90000"/>
              </a:lnSpc>
              <a:spcBef>
                <a:spcPct val="0"/>
              </a:spcBef>
              <a:buClr>
                <a:schemeClr val="bg1"/>
              </a:buClr>
              <a:buFont typeface="Times New Roman" panose="02020603050405020304" pitchFamily="18" charset="0"/>
              <a:buNone/>
            </a:pPr>
            <a:r>
              <a:rPr lang="sk-SK" altLang="sk-SK" sz="1800" smtClean="0">
                <a:latin typeface="Tahoma" panose="020B0604030504040204" pitchFamily="34" charset="0"/>
              </a:rPr>
              <a:t> </a:t>
            </a:r>
          </a:p>
          <a:p>
            <a:pPr>
              <a:lnSpc>
                <a:spcPct val="90000"/>
              </a:lnSpc>
              <a:spcBef>
                <a:spcPct val="0"/>
              </a:spcBef>
              <a:buClr>
                <a:schemeClr val="bg1"/>
              </a:buClr>
              <a:buFont typeface="Times New Roman" panose="02020603050405020304" pitchFamily="18" charset="0"/>
              <a:buNone/>
            </a:pPr>
            <a:r>
              <a:rPr lang="sk-SK" altLang="sk-SK" sz="1800" smtClean="0">
                <a:latin typeface="Tahoma" panose="020B0604030504040204" pitchFamily="34" charset="0"/>
              </a:rPr>
              <a:t>I</a:t>
            </a:r>
            <a:r>
              <a:rPr lang="en-US" altLang="sk-SK" sz="1800" smtClean="0">
                <a:latin typeface="Tahoma" panose="020B0604030504040204" pitchFamily="34" charset="0"/>
              </a:rPr>
              <a:t>SO 10012</a:t>
            </a:r>
            <a:r>
              <a:rPr lang="sk-SK" altLang="sk-SK" sz="1800" smtClean="0">
                <a:latin typeface="Tahoma" panose="020B0604030504040204" pitchFamily="34" charset="0"/>
              </a:rPr>
              <a:t>:2003 Systémy manažérstva merania - Požiadavky na procesy</a:t>
            </a:r>
          </a:p>
          <a:p>
            <a:pPr>
              <a:lnSpc>
                <a:spcPct val="90000"/>
              </a:lnSpc>
              <a:spcBef>
                <a:spcPct val="0"/>
              </a:spcBef>
              <a:buClr>
                <a:schemeClr val="bg1"/>
              </a:buClr>
              <a:buFont typeface="Times New Roman" panose="02020603050405020304" pitchFamily="18" charset="0"/>
              <a:buNone/>
            </a:pPr>
            <a:r>
              <a:rPr lang="sk-SK" altLang="sk-SK" sz="1800" smtClean="0">
                <a:latin typeface="Tahoma" panose="020B0604030504040204" pitchFamily="34" charset="0"/>
              </a:rPr>
              <a:t>merania a meracie zariadenia  ktorá sa skladala z dvoch častí</a:t>
            </a:r>
          </a:p>
          <a:p>
            <a:pPr algn="just">
              <a:lnSpc>
                <a:spcPct val="90000"/>
              </a:lnSpc>
              <a:spcBef>
                <a:spcPct val="0"/>
              </a:spcBef>
              <a:buClr>
                <a:schemeClr val="bg1"/>
              </a:buClr>
              <a:buFont typeface="Times New Roman" panose="02020603050405020304" pitchFamily="18" charset="0"/>
              <a:buNone/>
            </a:pPr>
            <a:r>
              <a:rPr lang="sk-SK" altLang="sk-SK" sz="1800" smtClean="0">
                <a:latin typeface="Tahoma" panose="020B0604030504040204" pitchFamily="34" charset="0"/>
              </a:rPr>
              <a:t>prvá časť STN ISO 10012 – 1:1992 Metrologický konfirmačný systém pre</a:t>
            </a:r>
          </a:p>
          <a:p>
            <a:pPr algn="just">
              <a:lnSpc>
                <a:spcPct val="90000"/>
              </a:lnSpc>
              <a:spcBef>
                <a:spcPct val="0"/>
              </a:spcBef>
              <a:buClr>
                <a:schemeClr val="bg1"/>
              </a:buClr>
              <a:buFont typeface="Times New Roman" panose="02020603050405020304" pitchFamily="18" charset="0"/>
              <a:buNone/>
            </a:pPr>
            <a:r>
              <a:rPr lang="sk-SK" altLang="sk-SK" sz="1800" smtClean="0">
                <a:latin typeface="Tahoma" panose="020B0604030504040204" pitchFamily="34" charset="0"/>
              </a:rPr>
              <a:t>meracie zariadenie </a:t>
            </a:r>
          </a:p>
          <a:p>
            <a:pPr algn="just">
              <a:lnSpc>
                <a:spcPct val="90000"/>
              </a:lnSpc>
              <a:spcBef>
                <a:spcPct val="0"/>
              </a:spcBef>
              <a:buClr>
                <a:schemeClr val="bg1"/>
              </a:buClr>
              <a:buFont typeface="Times New Roman" panose="02020603050405020304" pitchFamily="18" charset="0"/>
              <a:buNone/>
            </a:pPr>
            <a:r>
              <a:rPr lang="sk-SK" altLang="sk-SK" sz="1800" smtClean="0">
                <a:latin typeface="Tahoma" panose="020B0604030504040204" pitchFamily="34" charset="0"/>
              </a:rPr>
              <a:t>druhá časť ISO 10012 – 2:1997 Riadenie  meracích procesov</a:t>
            </a:r>
            <a:endParaRPr lang="cs-CZ" altLang="sk-SK" sz="1800" smtClean="0">
              <a:latin typeface="Tahoma" panose="020B0604030504040204" pitchFamily="34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Clr>
                <a:schemeClr val="bg1"/>
              </a:buClr>
              <a:buFont typeface="Times New Roman" panose="02020603050405020304" pitchFamily="18" charset="0"/>
              <a:buNone/>
            </a:pPr>
            <a:endParaRPr lang="sk-SK" altLang="sk-SK" sz="1800" smtClean="0">
              <a:latin typeface="Tahoma" panose="020B0604030504040204" pitchFamily="34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Clr>
                <a:schemeClr val="bg1"/>
              </a:buClr>
              <a:buFont typeface="Times New Roman" panose="02020603050405020304" pitchFamily="18" charset="0"/>
              <a:buNone/>
            </a:pPr>
            <a:r>
              <a:rPr lang="sk-SK" altLang="sk-SK" sz="1800" smtClean="0">
                <a:latin typeface="Tahoma" panose="020B0604030504040204" pitchFamily="34" charset="0"/>
              </a:rPr>
              <a:t>Táto nová norma je zlúčením obidvoch predchádzajúcich častí a predstavuje</a:t>
            </a:r>
          </a:p>
          <a:p>
            <a:pPr>
              <a:lnSpc>
                <a:spcPct val="90000"/>
              </a:lnSpc>
              <a:spcBef>
                <a:spcPct val="0"/>
              </a:spcBef>
              <a:buClr>
                <a:schemeClr val="bg1"/>
              </a:buClr>
              <a:buFont typeface="Times New Roman" panose="02020603050405020304" pitchFamily="18" charset="0"/>
              <a:buNone/>
            </a:pPr>
            <a:r>
              <a:rPr lang="sk-SK" altLang="sk-SK" sz="1800" smtClean="0">
                <a:latin typeface="Tahoma" panose="020B0604030504040204" pitchFamily="34" charset="0"/>
              </a:rPr>
              <a:t>ucelený systém manažérstva merania. Cieľom systému manažérstva merania je</a:t>
            </a:r>
          </a:p>
          <a:p>
            <a:pPr>
              <a:lnSpc>
                <a:spcPct val="90000"/>
              </a:lnSpc>
              <a:spcBef>
                <a:spcPct val="0"/>
              </a:spcBef>
              <a:buClr>
                <a:schemeClr val="bg1"/>
              </a:buClr>
              <a:buFont typeface="Times New Roman" panose="02020603050405020304" pitchFamily="18" charset="0"/>
              <a:buNone/>
            </a:pPr>
            <a:r>
              <a:rPr lang="sk-SK" altLang="sk-SK" sz="1800" smtClean="0">
                <a:latin typeface="Tahoma" panose="020B0604030504040204" pitchFamily="34" charset="0"/>
              </a:rPr>
              <a:t>manažovanie rizika, že by meracie zariadenie a meracie procesy mohli uvádzať</a:t>
            </a:r>
          </a:p>
          <a:p>
            <a:pPr>
              <a:lnSpc>
                <a:spcPct val="90000"/>
              </a:lnSpc>
              <a:spcBef>
                <a:spcPct val="0"/>
              </a:spcBef>
              <a:buClr>
                <a:schemeClr val="bg1"/>
              </a:buClr>
              <a:buFont typeface="Times New Roman" panose="02020603050405020304" pitchFamily="18" charset="0"/>
              <a:buNone/>
            </a:pPr>
            <a:r>
              <a:rPr lang="sk-SK" altLang="sk-SK" sz="1800" smtClean="0">
                <a:latin typeface="Tahoma" panose="020B0604030504040204" pitchFamily="34" charset="0"/>
              </a:rPr>
              <a:t>nepravdivé výsledky, ktoré by ovplyvnili kvalitu výrobku organizácie. </a:t>
            </a:r>
          </a:p>
          <a:p>
            <a:pPr>
              <a:lnSpc>
                <a:spcPct val="90000"/>
              </a:lnSpc>
              <a:spcBef>
                <a:spcPct val="0"/>
              </a:spcBef>
              <a:buClr>
                <a:schemeClr val="bg1"/>
              </a:buClr>
              <a:buFont typeface="Times New Roman" panose="02020603050405020304" pitchFamily="18" charset="0"/>
              <a:buNone/>
            </a:pPr>
            <a:endParaRPr lang="sk-SK" altLang="sk-SK" sz="1800" i="1" smtClean="0">
              <a:solidFill>
                <a:srgbClr val="FF3300"/>
              </a:solidFill>
              <a:latin typeface="Tahoma" panose="020B060403050404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476250"/>
            <a:ext cx="8229600" cy="6048375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sk-SK" altLang="sk-SK" sz="1800" smtClean="0">
                <a:latin typeface="Tahoma" panose="020B0604030504040204" pitchFamily="34" charset="0"/>
                <a:cs typeface="Tahoma" panose="020B0604030504040204" pitchFamily="34" charset="0"/>
              </a:rPr>
              <a:t>Merania, ktoré sme získali na kontrolnom etal</a:t>
            </a:r>
            <a:r>
              <a:rPr lang="en-US" altLang="sk-SK" sz="1800" smtClean="0">
                <a:latin typeface="Tahoma" panose="020B0604030504040204" pitchFamily="34" charset="0"/>
                <a:cs typeface="Tahoma" panose="020B0604030504040204" pitchFamily="34" charset="0"/>
              </a:rPr>
              <a:t>ó</a:t>
            </a:r>
            <a:r>
              <a:rPr lang="sk-SK" altLang="sk-SK" sz="1800" smtClean="0">
                <a:latin typeface="Tahoma" panose="020B0604030504040204" pitchFamily="34" charset="0"/>
                <a:cs typeface="Tahoma" panose="020B0604030504040204" pitchFamily="34" charset="0"/>
              </a:rPr>
              <a:t>ne, sa majú analyzovať a</a:t>
            </a:r>
          </a:p>
          <a:p>
            <a:pPr algn="just"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sk-SK" altLang="sk-SK" sz="1800" smtClean="0">
                <a:latin typeface="Tahoma" panose="020B0604030504040204" pitchFamily="34" charset="0"/>
                <a:cs typeface="Tahoma" panose="020B0604030504040204" pitchFamily="34" charset="0"/>
              </a:rPr>
              <a:t>porovnať s požiadavkami. Vhodným štatistickým nástrojom, ktorý je schopný</a:t>
            </a:r>
          </a:p>
          <a:p>
            <a:pPr algn="just"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sk-SK" altLang="sk-SK" sz="1800" smtClean="0">
                <a:latin typeface="Tahoma" panose="020B0604030504040204" pitchFamily="34" charset="0"/>
                <a:cs typeface="Tahoma" panose="020B0604030504040204" pitchFamily="34" charset="0"/>
              </a:rPr>
              <a:t>vyhodnotiť odchýlky od požiadaviek, sú regulačné diagramy.</a:t>
            </a:r>
          </a:p>
          <a:p>
            <a:pPr algn="just"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sk-SK" altLang="sk-SK" sz="1800" smtClean="0">
                <a:latin typeface="Tahoma" panose="020B0604030504040204" pitchFamily="34" charset="0"/>
                <a:cs typeface="Tahoma" panose="020B0604030504040204" pitchFamily="34" charset="0"/>
              </a:rPr>
              <a:t>Dajú sa nimi zistiť neočakávané časové odchýlky alebo zmeny procesu a</a:t>
            </a:r>
          </a:p>
          <a:p>
            <a:pPr algn="just"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sk-SK" altLang="sk-SK" sz="1800" smtClean="0">
                <a:latin typeface="Tahoma" panose="020B0604030504040204" pitchFamily="34" charset="0"/>
                <a:cs typeface="Tahoma" panose="020B0604030504040204" pitchFamily="34" charset="0"/>
              </a:rPr>
              <a:t>zároveň aj dlhodobé trendy. Zachytávajú aktuálny stav meracieho procesu.</a:t>
            </a:r>
          </a:p>
          <a:p>
            <a:pPr algn="just"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endParaRPr lang="sk-SK" altLang="sk-SK" sz="1800" smtClean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algn="just"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sk-SK" altLang="sk-SK" sz="1800" smtClean="0">
                <a:latin typeface="Tahoma" panose="020B0604030504040204" pitchFamily="34" charset="0"/>
                <a:cs typeface="Tahoma" panose="020B0604030504040204" pitchFamily="34" charset="0"/>
              </a:rPr>
              <a:t>Podrobná analýza meracieho procesu umožňuje stanoviť:</a:t>
            </a:r>
          </a:p>
          <a:p>
            <a:pPr algn="just" eaLnBrk="1" hangingPunct="1">
              <a:lnSpc>
                <a:spcPct val="80000"/>
              </a:lnSpc>
              <a:spcBef>
                <a:spcPct val="0"/>
              </a:spcBef>
            </a:pPr>
            <a:r>
              <a:rPr lang="sk-SK" altLang="sk-SK" sz="1800" smtClean="0">
                <a:latin typeface="Tahoma" panose="020B0604030504040204" pitchFamily="34" charset="0"/>
                <a:cs typeface="Tahoma" panose="020B0604030504040204" pitchFamily="34" charset="0"/>
              </a:rPr>
              <a:t>druh a oblasť pôsobenia príčin, ktoré môžu vyvolať nepravidelnosti,</a:t>
            </a:r>
          </a:p>
          <a:p>
            <a:pPr algn="just" eaLnBrk="1" hangingPunct="1">
              <a:lnSpc>
                <a:spcPct val="80000"/>
              </a:lnSpc>
              <a:spcBef>
                <a:spcPct val="0"/>
              </a:spcBef>
            </a:pPr>
            <a:r>
              <a:rPr lang="sk-SK" altLang="sk-SK" sz="1800" smtClean="0">
                <a:latin typeface="Tahoma" panose="020B0604030504040204" pitchFamily="34" charset="0"/>
                <a:cs typeface="Tahoma" panose="020B0604030504040204" pitchFamily="34" charset="0"/>
              </a:rPr>
              <a:t>vplyv neprimeraných požiadaviek v špecifikácií,</a:t>
            </a:r>
          </a:p>
          <a:p>
            <a:pPr algn="just" eaLnBrk="1" hangingPunct="1">
              <a:lnSpc>
                <a:spcPct val="80000"/>
              </a:lnSpc>
              <a:spcBef>
                <a:spcPct val="0"/>
              </a:spcBef>
            </a:pPr>
            <a:r>
              <a:rPr lang="sk-SK" altLang="sk-SK" sz="1800" smtClean="0">
                <a:latin typeface="Tahoma" panose="020B0604030504040204" pitchFamily="34" charset="0"/>
                <a:cs typeface="Tahoma" panose="020B0604030504040204" pitchFamily="34" charset="0"/>
              </a:rPr>
              <a:t>spôsob kontroly a oblasť ich pôsobnosti,</a:t>
            </a:r>
          </a:p>
          <a:p>
            <a:pPr algn="just" eaLnBrk="1" hangingPunct="1">
              <a:lnSpc>
                <a:spcPct val="80000"/>
              </a:lnSpc>
              <a:spcBef>
                <a:spcPct val="0"/>
              </a:spcBef>
            </a:pPr>
            <a:r>
              <a:rPr lang="sk-SK" altLang="sk-SK" sz="1800" smtClean="0">
                <a:latin typeface="Tahoma" panose="020B0604030504040204" pitchFamily="34" charset="0"/>
                <a:cs typeface="Tahoma" panose="020B0604030504040204" pitchFamily="34" charset="0"/>
              </a:rPr>
              <a:t>všetky ostatné súvisiace faktory, ktoré môžu ovplyvniť merací proces.</a:t>
            </a:r>
          </a:p>
          <a:p>
            <a:pPr algn="just"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endParaRPr lang="sk-SK" altLang="sk-SK" sz="1800" smtClean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algn="just"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sk-SK" altLang="sk-SK" sz="1800" smtClean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n-US" altLang="sk-SK" sz="1800" smtClean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3313113" y="473075"/>
            <a:ext cx="2519362" cy="863600"/>
          </a:xfrm>
        </p:spPr>
        <p:txBody>
          <a:bodyPr/>
          <a:lstStyle/>
          <a:p>
            <a:pPr eaLnBrk="1" hangingPunct="1"/>
            <a:r>
              <a:rPr lang="en-US" altLang="sk-SK" sz="1800" b="1" smtClean="0">
                <a:solidFill>
                  <a:srgbClr val="4E667C"/>
                </a:solidFill>
                <a:latin typeface="Tahoma" panose="020B0604030504040204" pitchFamily="34" charset="0"/>
              </a:rPr>
              <a:t>R</a:t>
            </a:r>
            <a:r>
              <a:rPr lang="sk-SK" altLang="sk-SK" sz="1800" b="1" smtClean="0">
                <a:solidFill>
                  <a:srgbClr val="4E667C"/>
                </a:solidFill>
                <a:latin typeface="Tahoma" panose="020B0604030504040204" pitchFamily="34" charset="0"/>
              </a:rPr>
              <a:t>egulačný diagram </a:t>
            </a:r>
            <a:endParaRPr lang="cs-CZ" altLang="sk-SK" sz="1800" b="1" smtClean="0">
              <a:solidFill>
                <a:srgbClr val="4E667C"/>
              </a:solidFill>
              <a:latin typeface="Tahoma" panose="020B0604030504040204" pitchFamily="34" charset="0"/>
            </a:endParaRP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sk-SK" altLang="sk-SK"/>
          </a:p>
        </p:txBody>
      </p:sp>
      <p:graphicFrame>
        <p:nvGraphicFramePr>
          <p:cNvPr id="34820" name="Object 4"/>
          <p:cNvGraphicFramePr>
            <a:graphicFrameLocks noChangeAspect="1"/>
          </p:cNvGraphicFramePr>
          <p:nvPr/>
        </p:nvGraphicFramePr>
        <p:xfrm>
          <a:off x="5795963" y="549275"/>
          <a:ext cx="287337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3" name="Rovnica" r:id="rId3" imgW="126780" imgH="215526" progId="Equation.3">
                  <p:embed/>
                </p:oleObj>
              </mc:Choice>
              <mc:Fallback>
                <p:oleObj name="Rovnica" r:id="rId3" imgW="126780" imgH="215526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5963" y="549275"/>
                        <a:ext cx="287337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482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2781300"/>
            <a:ext cx="5905500" cy="340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179388" y="1052513"/>
            <a:ext cx="8713787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cs-CZ" altLang="sk-SK">
                <a:latin typeface="Tahoma" panose="020B0604030504040204" pitchFamily="34" charset="0"/>
              </a:rPr>
              <a:t>Je to diagram, v ktorom vodorovná os je časovou, s vyznačenými okamihmi jednotlivých výberov hodnôt regulovanej veličiny. V smere zvislej osi sa v bodoch prislúchajúcich jednotlivým výberom zakresľujú hodnoty výberovej charakteristiky. Dalej sa v nom zakresľujú regulačné hranice. UCL –horná regulačná medza, LCL – dolná regulačná medza. (upper and lower control level),  stredná hodnota -  centerline.</a:t>
            </a:r>
          </a:p>
        </p:txBody>
      </p:sp>
    </p:spTree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71550" y="2565400"/>
            <a:ext cx="7772400" cy="1470025"/>
          </a:xfrm>
        </p:spPr>
        <p:txBody>
          <a:bodyPr/>
          <a:lstStyle/>
          <a:p>
            <a:pPr algn="ctr" eaLnBrk="1" hangingPunct="1"/>
            <a:r>
              <a:rPr lang="sk-SK" altLang="sk-SK" smtClean="0">
                <a:solidFill>
                  <a:schemeClr val="bg1"/>
                </a:solidFill>
              </a:rPr>
              <a:t>3.1.4 Nápravné opatrenia</a:t>
            </a:r>
            <a:endParaRPr lang="cs-CZ" altLang="sk-SK" sz="4800" smtClean="0">
              <a:solidFill>
                <a:schemeClr val="bg1"/>
              </a:solidFill>
              <a:latin typeface="Tahoma" panose="020B060403050404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476250"/>
            <a:ext cx="8229600" cy="6048375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sk-SK" altLang="sk-SK" sz="1800" smtClean="0">
                <a:latin typeface="Tahoma" panose="020B0604030504040204" pitchFamily="34" charset="0"/>
                <a:cs typeface="Tahoma" panose="020B0604030504040204" pitchFamily="34" charset="0"/>
              </a:rPr>
              <a:t>Ak sa pri analýze nameraných údajov zistí, že niektorý z nich prekračuje</a:t>
            </a:r>
          </a:p>
          <a:p>
            <a:pPr algn="just"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sk-SK" altLang="sk-SK" sz="1800" smtClean="0">
                <a:latin typeface="Tahoma" panose="020B0604030504040204" pitchFamily="34" charset="0"/>
                <a:cs typeface="Tahoma" panose="020B0604030504040204" pitchFamily="34" charset="0"/>
              </a:rPr>
              <a:t>predpísané hranice. Alebo ak údaje nadobúdajú neprijateľný trend, treba prijať</a:t>
            </a:r>
          </a:p>
          <a:p>
            <a:pPr algn="just"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sk-SK" altLang="sk-SK" sz="1800" smtClean="0">
                <a:latin typeface="Tahoma" panose="020B0604030504040204" pitchFamily="34" charset="0"/>
                <a:cs typeface="Tahoma" panose="020B0604030504040204" pitchFamily="34" charset="0"/>
              </a:rPr>
              <a:t>nápravné opatrenia. Tie by mali merací proces vrátiť do požadovaného stavu,</a:t>
            </a:r>
          </a:p>
          <a:p>
            <a:pPr algn="just"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sk-SK" altLang="sk-SK" sz="1800" smtClean="0">
                <a:latin typeface="Tahoma" panose="020B0604030504040204" pitchFamily="34" charset="0"/>
                <a:cs typeface="Tahoma" panose="020B0604030504040204" pitchFamily="34" charset="0"/>
              </a:rPr>
              <a:t>alebo sa musí preukázať, že merací proces ostáva riadený.</a:t>
            </a:r>
          </a:p>
          <a:p>
            <a:pPr algn="just"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endParaRPr lang="sk-SK" altLang="sk-SK" sz="1800" smtClean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algn="just"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sk-SK" altLang="sk-SK" sz="1800" smtClean="0">
                <a:latin typeface="Tahoma" panose="020B0604030504040204" pitchFamily="34" charset="0"/>
                <a:cs typeface="Tahoma" panose="020B0604030504040204" pitchFamily="34" charset="0"/>
              </a:rPr>
              <a:t>Nápravné opatrenia môžu spočívať:</a:t>
            </a:r>
          </a:p>
          <a:p>
            <a:pPr algn="just"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endParaRPr lang="sk-SK" altLang="sk-SK" sz="1800" smtClean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algn="just" eaLnBrk="1" hangingPunct="1">
              <a:lnSpc>
                <a:spcPct val="80000"/>
              </a:lnSpc>
              <a:spcBef>
                <a:spcPct val="0"/>
              </a:spcBef>
            </a:pPr>
            <a:r>
              <a:rPr lang="sk-SK" altLang="sk-SK" sz="1800" smtClean="0">
                <a:latin typeface="Tahoma" panose="020B0604030504040204" pitchFamily="34" charset="0"/>
                <a:cs typeface="Tahoma" panose="020B0604030504040204" pitchFamily="34" charset="0"/>
              </a:rPr>
              <a:t>v zmenšovaní intervalov medzi kontrolami,</a:t>
            </a:r>
          </a:p>
          <a:p>
            <a:pPr algn="just" eaLnBrk="1" hangingPunct="1">
              <a:lnSpc>
                <a:spcPct val="80000"/>
              </a:lnSpc>
              <a:spcBef>
                <a:spcPct val="0"/>
              </a:spcBef>
            </a:pPr>
            <a:r>
              <a:rPr lang="sk-SK" altLang="sk-SK" sz="1800" smtClean="0">
                <a:latin typeface="Tahoma" panose="020B0604030504040204" pitchFamily="34" charset="0"/>
                <a:cs typeface="Tahoma" panose="020B0604030504040204" pitchFamily="34" charset="0"/>
              </a:rPr>
              <a:t>v oprave alebo vyradení nestabilných alebo nespoľahlivých prístrojov,</a:t>
            </a:r>
          </a:p>
          <a:p>
            <a:pPr algn="just" eaLnBrk="1" hangingPunct="1">
              <a:lnSpc>
                <a:spcPct val="80000"/>
              </a:lnSpc>
              <a:spcBef>
                <a:spcPct val="0"/>
              </a:spcBef>
            </a:pPr>
            <a:r>
              <a:rPr lang="sk-SK" altLang="sk-SK" sz="1800" smtClean="0">
                <a:latin typeface="Tahoma" panose="020B0604030504040204" pitchFamily="34" charset="0"/>
                <a:cs typeface="Tahoma" panose="020B0604030504040204" pitchFamily="34" charset="0"/>
              </a:rPr>
              <a:t>v zmenšovaní neistôt meracieho zariadenia,</a:t>
            </a:r>
          </a:p>
          <a:p>
            <a:pPr algn="just" eaLnBrk="1" hangingPunct="1">
              <a:lnSpc>
                <a:spcPct val="80000"/>
              </a:lnSpc>
              <a:spcBef>
                <a:spcPct val="0"/>
              </a:spcBef>
            </a:pPr>
            <a:r>
              <a:rPr lang="sk-SK" altLang="sk-SK" sz="1800" smtClean="0">
                <a:latin typeface="Tahoma" panose="020B0604030504040204" pitchFamily="34" charset="0"/>
                <a:cs typeface="Tahoma" panose="020B0604030504040204" pitchFamily="34" charset="0"/>
              </a:rPr>
              <a:t>vo zväčšovaní časového rozpätia, v ktorom sa robia merania,</a:t>
            </a:r>
          </a:p>
          <a:p>
            <a:pPr algn="just" eaLnBrk="1" hangingPunct="1">
              <a:lnSpc>
                <a:spcPct val="80000"/>
              </a:lnSpc>
              <a:spcBef>
                <a:spcPct val="0"/>
              </a:spcBef>
            </a:pPr>
            <a:r>
              <a:rPr lang="sk-SK" altLang="sk-SK" sz="1800" smtClean="0">
                <a:latin typeface="Tahoma" panose="020B0604030504040204" pitchFamily="34" charset="0"/>
                <a:cs typeface="Tahoma" panose="020B0604030504040204" pitchFamily="34" charset="0"/>
              </a:rPr>
              <a:t>vo zväčšovaní počtu ovplyvňujúcich veličín, ktoré sa kontrolujú,</a:t>
            </a:r>
          </a:p>
          <a:p>
            <a:pPr algn="just" eaLnBrk="1" hangingPunct="1">
              <a:lnSpc>
                <a:spcPct val="80000"/>
              </a:lnSpc>
              <a:spcBef>
                <a:spcPct val="0"/>
              </a:spcBef>
            </a:pPr>
            <a:r>
              <a:rPr lang="sk-SK" altLang="sk-SK" sz="1800" smtClean="0">
                <a:latin typeface="Tahoma" panose="020B0604030504040204" pitchFamily="34" charset="0"/>
                <a:cs typeface="Tahoma" panose="020B0604030504040204" pitchFamily="34" charset="0"/>
              </a:rPr>
              <a:t>v znižovaní najväčšej dovolenej chyby meracieho zariadenia,</a:t>
            </a:r>
          </a:p>
          <a:p>
            <a:pPr algn="just" eaLnBrk="1" hangingPunct="1">
              <a:lnSpc>
                <a:spcPct val="80000"/>
              </a:lnSpc>
              <a:spcBef>
                <a:spcPct val="0"/>
              </a:spcBef>
            </a:pPr>
            <a:r>
              <a:rPr lang="sk-SK" altLang="sk-SK" sz="1800" smtClean="0">
                <a:latin typeface="Tahoma" panose="020B0604030504040204" pitchFamily="34" charset="0"/>
                <a:cs typeface="Tahoma" panose="020B0604030504040204" pitchFamily="34" charset="0"/>
              </a:rPr>
              <a:t>vo zvyšovaní spôsobilosti personálu.</a:t>
            </a:r>
          </a:p>
          <a:p>
            <a:pPr algn="just"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endParaRPr lang="sk-SK" altLang="sk-SK" sz="1800" smtClean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algn="just"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sk-SK" altLang="sk-SK" sz="1800" smtClean="0">
                <a:latin typeface="Tahoma" panose="020B0604030504040204" pitchFamily="34" charset="0"/>
                <a:cs typeface="Tahoma" panose="020B0604030504040204" pitchFamily="34" charset="0"/>
              </a:rPr>
              <a:t>Nápravné opatrenia musia eliminovať príčinu, ktorá spôsobila odchýlku. Účinok</a:t>
            </a:r>
          </a:p>
          <a:p>
            <a:pPr algn="just"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sk-SK" altLang="sk-SK" sz="1800" smtClean="0">
                <a:latin typeface="Tahoma" panose="020B0604030504040204" pitchFamily="34" charset="0"/>
                <a:cs typeface="Tahoma" panose="020B0604030504040204" pitchFamily="34" charset="0"/>
              </a:rPr>
              <a:t>nápravných opatrení sa musí sledovať ihne</a:t>
            </a:r>
            <a:r>
              <a:rPr lang="en-US" altLang="sk-SK" sz="1800" smtClean="0">
                <a:latin typeface="Tahoma" panose="020B0604030504040204" pitchFamily="34" charset="0"/>
                <a:cs typeface="Tahoma" panose="020B0604030504040204" pitchFamily="34" charset="0"/>
              </a:rPr>
              <a:t>ď</a:t>
            </a:r>
            <a:r>
              <a:rPr lang="sk-SK" altLang="sk-SK" sz="1800" smtClean="0">
                <a:latin typeface="Tahoma" panose="020B0604030504040204" pitchFamily="34" charset="0"/>
                <a:cs typeface="Tahoma" panose="020B0604030504040204" pitchFamily="34" charset="0"/>
              </a:rPr>
              <a:t> pri zavedení nápravného</a:t>
            </a:r>
          </a:p>
          <a:p>
            <a:pPr algn="just"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sk-SK" altLang="sk-SK" sz="1800" smtClean="0">
                <a:latin typeface="Tahoma" panose="020B0604030504040204" pitchFamily="34" charset="0"/>
                <a:cs typeface="Tahoma" panose="020B0604030504040204" pitchFamily="34" charset="0"/>
              </a:rPr>
              <a:t>opatrenia.</a:t>
            </a:r>
            <a:endParaRPr lang="en-US" altLang="sk-SK" sz="1800" smtClean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algn="just" eaLnBrk="1" hangingPunct="1">
              <a:lnSpc>
                <a:spcPct val="80000"/>
              </a:lnSpc>
              <a:spcBef>
                <a:spcPct val="0"/>
              </a:spcBef>
            </a:pPr>
            <a:endParaRPr lang="sk-SK" altLang="sk-SK" sz="1800" smtClean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algn="just" eaLnBrk="1" hangingPunct="1">
              <a:lnSpc>
                <a:spcPct val="80000"/>
              </a:lnSpc>
              <a:spcBef>
                <a:spcPct val="0"/>
              </a:spcBef>
            </a:pPr>
            <a:endParaRPr lang="sk-SK" altLang="sk-SK" sz="1800" smtClean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algn="just"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endParaRPr lang="sk-SK" altLang="sk-SK" sz="1800" smtClean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algn="just"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endParaRPr lang="sk-SK" altLang="sk-SK" sz="1800" smtClean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algn="just"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sk-SK" altLang="sk-SK" sz="1800" smtClean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n-US" altLang="sk-SK" sz="1800" smtClean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71550" y="2781300"/>
            <a:ext cx="7772400" cy="1398588"/>
          </a:xfrm>
        </p:spPr>
        <p:txBody>
          <a:bodyPr/>
          <a:lstStyle/>
          <a:p>
            <a:pPr algn="ctr" eaLnBrk="1" hangingPunct="1"/>
            <a:r>
              <a:rPr lang="sk-SK" altLang="sk-SK" sz="4000" smtClean="0">
                <a:solidFill>
                  <a:schemeClr val="bg1"/>
                </a:solidFill>
              </a:rPr>
              <a:t>Požiadavky na zabezpečenie kvality meracieho zariadenia</a:t>
            </a:r>
            <a:endParaRPr lang="cs-CZ" altLang="sk-SK" sz="40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ChangeArrowheads="1"/>
          </p:cNvSpPr>
          <p:nvPr/>
        </p:nvSpPr>
        <p:spPr bwMode="auto">
          <a:xfrm>
            <a:off x="685800" y="228600"/>
            <a:ext cx="3581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>
                    <a:alpha val="5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sk-SK" altLang="sk-SK" sz="5400" b="1" smtClean="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Meranie</a:t>
            </a:r>
            <a:endParaRPr lang="sk-SK" altLang="sk-SK" sz="5400" smtClean="0"/>
          </a:p>
        </p:txBody>
      </p:sp>
      <p:sp>
        <p:nvSpPr>
          <p:cNvPr id="45059" name="AutoShape 3" descr="Novinový papír"/>
          <p:cNvSpPr>
            <a:spLocks noChangeArrowheads="1"/>
          </p:cNvSpPr>
          <p:nvPr/>
        </p:nvSpPr>
        <p:spPr bwMode="auto">
          <a:xfrm>
            <a:off x="2133600" y="2133600"/>
            <a:ext cx="4800600" cy="3886200"/>
          </a:xfrm>
          <a:custGeom>
            <a:avLst/>
            <a:gdLst>
              <a:gd name="T0" fmla="*/ 4200525 w 21600"/>
              <a:gd name="T1" fmla="*/ 1943100 h 21600"/>
              <a:gd name="T2" fmla="*/ 2400300 w 21600"/>
              <a:gd name="T3" fmla="*/ 3886200 h 21600"/>
              <a:gd name="T4" fmla="*/ 600075 w 21600"/>
              <a:gd name="T5" fmla="*/ 1943100 h 21600"/>
              <a:gd name="T6" fmla="*/ 2400300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cs-CZ" altLang="sk-SK" sz="3400" b="1">
                <a:solidFill>
                  <a:schemeClr val="bg1"/>
                </a:solidFill>
              </a:rPr>
              <a:t>Súhrn operácií,</a:t>
            </a:r>
          </a:p>
          <a:p>
            <a:pPr algn="ctr"/>
            <a:r>
              <a:rPr lang="cs-CZ" altLang="sk-SK" sz="3400" b="1">
                <a:solidFill>
                  <a:schemeClr val="bg1"/>
                </a:solidFill>
              </a:rPr>
              <a:t>s cieľom</a:t>
            </a:r>
          </a:p>
          <a:p>
            <a:pPr algn="ctr"/>
            <a:r>
              <a:rPr lang="cs-CZ" altLang="sk-SK" sz="3400" b="1">
                <a:solidFill>
                  <a:schemeClr val="bg1"/>
                </a:solidFill>
              </a:rPr>
              <a:t>stanoviť</a:t>
            </a:r>
          </a:p>
          <a:p>
            <a:pPr algn="ctr"/>
            <a:r>
              <a:rPr lang="cs-CZ" altLang="sk-SK" sz="3400" b="1">
                <a:solidFill>
                  <a:srgbClr val="FF0000"/>
                </a:solidFill>
              </a:rPr>
              <a:t>hodnoty</a:t>
            </a:r>
          </a:p>
          <a:p>
            <a:pPr algn="ctr"/>
            <a:r>
              <a:rPr lang="cs-CZ" altLang="sk-SK" sz="3400" b="1">
                <a:solidFill>
                  <a:srgbClr val="FF0000"/>
                </a:solidFill>
              </a:rPr>
              <a:t>meranej</a:t>
            </a:r>
          </a:p>
          <a:p>
            <a:pPr algn="ctr"/>
            <a:r>
              <a:rPr lang="cs-CZ" altLang="sk-SK" sz="3400" b="1">
                <a:solidFill>
                  <a:srgbClr val="FF0000"/>
                </a:solidFill>
              </a:rPr>
              <a:t>veličiny</a:t>
            </a:r>
            <a:endParaRPr lang="cs-CZ" altLang="sk-SK" sz="3000" b="1"/>
          </a:p>
        </p:txBody>
      </p:sp>
      <p:grpSp>
        <p:nvGrpSpPr>
          <p:cNvPr id="45060" name="Group 4"/>
          <p:cNvGrpSpPr>
            <a:grpSpLocks/>
          </p:cNvGrpSpPr>
          <p:nvPr/>
        </p:nvGrpSpPr>
        <p:grpSpPr bwMode="auto">
          <a:xfrm>
            <a:off x="876300" y="914400"/>
            <a:ext cx="7521575" cy="4997450"/>
            <a:chOff x="552" y="576"/>
            <a:chExt cx="4738" cy="3148"/>
          </a:xfrm>
        </p:grpSpPr>
        <p:pic>
          <p:nvPicPr>
            <p:cNvPr id="38917" name="Picture 5" descr="symboly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2" y="1872"/>
              <a:ext cx="1704" cy="15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8918" name="Picture 6" descr="symboly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43" y="576"/>
              <a:ext cx="1825" cy="9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8919" name="Picture 7" descr="symboly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00" y="2400"/>
              <a:ext cx="1690" cy="13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8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50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50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300" fill="hold"/>
                                        <p:tgtEl>
                                          <p:spTgt spid="450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" fill="hold"/>
                                        <p:tgtEl>
                                          <p:spTgt spid="450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" fill="hold"/>
                                        <p:tgtEl>
                                          <p:spTgt spid="450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00" fill="hold"/>
                                        <p:tgtEl>
                                          <p:spTgt spid="450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8" grpId="0" autoUpdateAnimBg="0"/>
      <p:bldP spid="45059" grpId="0" animBg="1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AutoShape 2"/>
          <p:cNvSpPr>
            <a:spLocks noChangeArrowheads="1"/>
          </p:cNvSpPr>
          <p:nvPr/>
        </p:nvSpPr>
        <p:spPr bwMode="auto">
          <a:xfrm>
            <a:off x="2600325" y="2514600"/>
            <a:ext cx="685800" cy="12954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rgbClr val="FF66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sk-SK" altLang="sk-SK"/>
          </a:p>
        </p:txBody>
      </p:sp>
      <p:sp>
        <p:nvSpPr>
          <p:cNvPr id="46083" name="AutoShape 3"/>
          <p:cNvSpPr>
            <a:spLocks noChangeArrowheads="1"/>
          </p:cNvSpPr>
          <p:nvPr/>
        </p:nvSpPr>
        <p:spPr bwMode="auto">
          <a:xfrm>
            <a:off x="400050" y="2286000"/>
            <a:ext cx="2124075" cy="1712913"/>
          </a:xfrm>
          <a:prstGeom prst="flowChartDocument">
            <a:avLst/>
          </a:prstGeom>
          <a:solidFill>
            <a:srgbClr val="FF99CC"/>
          </a:solidFill>
          <a:ln w="127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sk-SK" altLang="sk-SK" sz="3000" b="1" i="1" noProof="1">
                <a:solidFill>
                  <a:srgbClr val="000000"/>
                </a:solidFill>
              </a:rPr>
              <a:t>namáhan</a:t>
            </a:r>
            <a:r>
              <a:rPr lang="cs-CZ" altLang="sk-SK" sz="3000" b="1" i="1">
                <a:solidFill>
                  <a:srgbClr val="000000"/>
                </a:solidFill>
              </a:rPr>
              <a:t>í</a:t>
            </a:r>
            <a:endParaRPr lang="cs-CZ" altLang="sk-SK" sz="3000" b="1" i="1" noProof="1">
              <a:solidFill>
                <a:srgbClr val="000000"/>
              </a:solidFill>
            </a:endParaRPr>
          </a:p>
          <a:p>
            <a:pPr algn="ctr"/>
            <a:r>
              <a:rPr lang="cs-CZ" altLang="sk-SK" sz="3000" b="1" i="1" noProof="1">
                <a:solidFill>
                  <a:srgbClr val="000000"/>
                </a:solidFill>
              </a:rPr>
              <a:t>v </a:t>
            </a:r>
            <a:r>
              <a:rPr lang="sk-SK" altLang="sk-SK" sz="3000" b="1" i="1">
                <a:solidFill>
                  <a:srgbClr val="000000"/>
                </a:solidFill>
              </a:rPr>
              <a:t>ť</a:t>
            </a:r>
            <a:r>
              <a:rPr lang="sk-SK" altLang="sk-SK" sz="3000" b="1" i="1" noProof="1">
                <a:solidFill>
                  <a:srgbClr val="000000"/>
                </a:solidFill>
              </a:rPr>
              <a:t>ahu</a:t>
            </a:r>
            <a:endParaRPr lang="cs-CZ" altLang="sk-SK" sz="2400">
              <a:latin typeface="Times New Roman" panose="02020603050405020304" pitchFamily="18" charset="0"/>
            </a:endParaRPr>
          </a:p>
        </p:txBody>
      </p:sp>
      <p:sp>
        <p:nvSpPr>
          <p:cNvPr id="46084" name="AutoShape 4"/>
          <p:cNvSpPr>
            <a:spLocks noChangeArrowheads="1"/>
          </p:cNvSpPr>
          <p:nvPr/>
        </p:nvSpPr>
        <p:spPr bwMode="auto">
          <a:xfrm>
            <a:off x="3362325" y="2286000"/>
            <a:ext cx="2124075" cy="1712913"/>
          </a:xfrm>
          <a:prstGeom prst="flowChartDocument">
            <a:avLst/>
          </a:prstGeom>
          <a:solidFill>
            <a:srgbClr val="FFCC99"/>
          </a:solidFill>
          <a:ln w="127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sk-SK" altLang="sk-SK" sz="3000" b="1" i="1" noProof="1">
                <a:solidFill>
                  <a:srgbClr val="000000"/>
                </a:solidFill>
              </a:rPr>
              <a:t>deform</a:t>
            </a:r>
            <a:r>
              <a:rPr lang="sk-SK" altLang="sk-SK" sz="3000" b="1" i="1">
                <a:solidFill>
                  <a:srgbClr val="000000"/>
                </a:solidFill>
              </a:rPr>
              <a:t>ácia</a:t>
            </a:r>
            <a:endParaRPr lang="sk-SK" altLang="sk-SK" sz="3000" b="1" i="1" noProof="1">
              <a:solidFill>
                <a:srgbClr val="000000"/>
              </a:solidFill>
            </a:endParaRPr>
          </a:p>
          <a:p>
            <a:pPr algn="ctr"/>
            <a:endParaRPr lang="cs-CZ" altLang="sk-SK" sz="2400">
              <a:latin typeface="Times New Roman" panose="02020603050405020304" pitchFamily="18" charset="0"/>
            </a:endParaRPr>
          </a:p>
        </p:txBody>
      </p:sp>
      <p:sp>
        <p:nvSpPr>
          <p:cNvPr id="46085" name="AutoShape 5"/>
          <p:cNvSpPr>
            <a:spLocks noChangeArrowheads="1"/>
          </p:cNvSpPr>
          <p:nvPr/>
        </p:nvSpPr>
        <p:spPr bwMode="auto">
          <a:xfrm>
            <a:off x="5791200" y="5221288"/>
            <a:ext cx="685800" cy="12954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rgbClr val="FF66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sk-SK" altLang="sk-SK"/>
          </a:p>
        </p:txBody>
      </p:sp>
      <p:sp>
        <p:nvSpPr>
          <p:cNvPr id="46086" name="AutoShape 6"/>
          <p:cNvSpPr>
            <a:spLocks noChangeArrowheads="1"/>
          </p:cNvSpPr>
          <p:nvPr/>
        </p:nvSpPr>
        <p:spPr bwMode="auto">
          <a:xfrm>
            <a:off x="3524250" y="4992688"/>
            <a:ext cx="2124075" cy="1712912"/>
          </a:xfrm>
          <a:prstGeom prst="flowChartDocument">
            <a:avLst/>
          </a:prstGeom>
          <a:solidFill>
            <a:srgbClr val="CCFF99"/>
          </a:solidFill>
          <a:ln w="127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sk-SK" altLang="sk-SK" sz="3000" b="1" i="1" noProof="1">
                <a:solidFill>
                  <a:schemeClr val="hlink"/>
                </a:solidFill>
              </a:rPr>
              <a:t>odpor</a:t>
            </a:r>
            <a:endParaRPr lang="cs-CZ" altLang="sk-SK" sz="2400">
              <a:latin typeface="Times New Roman" panose="02020603050405020304" pitchFamily="18" charset="0"/>
            </a:endParaRPr>
          </a:p>
        </p:txBody>
      </p:sp>
      <p:sp>
        <p:nvSpPr>
          <p:cNvPr id="46087" name="AutoShape 7"/>
          <p:cNvSpPr>
            <a:spLocks noChangeArrowheads="1"/>
          </p:cNvSpPr>
          <p:nvPr/>
        </p:nvSpPr>
        <p:spPr bwMode="auto">
          <a:xfrm>
            <a:off x="6562725" y="4992688"/>
            <a:ext cx="2124075" cy="1712912"/>
          </a:xfrm>
          <a:prstGeom prst="flowChartDocument">
            <a:avLst/>
          </a:prstGeom>
          <a:solidFill>
            <a:srgbClr val="CCFF99"/>
          </a:solidFill>
          <a:ln w="127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sk-SK" altLang="sk-SK" sz="3000" b="1" i="1" noProof="1">
              <a:solidFill>
                <a:srgbClr val="FF6600"/>
              </a:solidFill>
            </a:endParaRPr>
          </a:p>
          <a:p>
            <a:pPr algn="ctr"/>
            <a:r>
              <a:rPr lang="sk-SK" altLang="sk-SK" sz="3000" b="1" i="1" noProof="1">
                <a:solidFill>
                  <a:srgbClr val="FF6600"/>
                </a:solidFill>
              </a:rPr>
              <a:t>nap</a:t>
            </a:r>
            <a:r>
              <a:rPr lang="sk-SK" altLang="sk-SK" sz="3000" b="1" i="1">
                <a:solidFill>
                  <a:srgbClr val="FF6600"/>
                </a:solidFill>
              </a:rPr>
              <a:t>ätie</a:t>
            </a:r>
            <a:endParaRPr lang="sk-SK" altLang="sk-SK" sz="3000" b="1" i="1" noProof="1">
              <a:solidFill>
                <a:srgbClr val="FF6600"/>
              </a:solidFill>
            </a:endParaRPr>
          </a:p>
          <a:p>
            <a:pPr algn="ctr"/>
            <a:endParaRPr lang="cs-CZ" altLang="sk-SK" sz="2400">
              <a:latin typeface="Times New Roman" panose="02020603050405020304" pitchFamily="18" charset="0"/>
            </a:endParaRPr>
          </a:p>
        </p:txBody>
      </p:sp>
      <p:sp>
        <p:nvSpPr>
          <p:cNvPr id="46088" name="AutoShape 8"/>
          <p:cNvSpPr>
            <a:spLocks noChangeArrowheads="1"/>
          </p:cNvSpPr>
          <p:nvPr/>
        </p:nvSpPr>
        <p:spPr bwMode="auto">
          <a:xfrm>
            <a:off x="4343400" y="3886200"/>
            <a:ext cx="1447800" cy="9144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sk-SK" altLang="sk-SK"/>
          </a:p>
        </p:txBody>
      </p:sp>
      <p:sp>
        <p:nvSpPr>
          <p:cNvPr id="46089" name="Rectangle 9"/>
          <p:cNvSpPr>
            <a:spLocks noChangeArrowheads="1"/>
          </p:cNvSpPr>
          <p:nvPr/>
        </p:nvSpPr>
        <p:spPr bwMode="auto">
          <a:xfrm>
            <a:off x="381000" y="381000"/>
            <a:ext cx="290512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>
                    <a:alpha val="5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cs-CZ" altLang="sk-SK" b="1" smtClean="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Príklad</a:t>
            </a:r>
            <a:endParaRPr lang="cs-CZ" altLang="sk-SK" smtClean="0"/>
          </a:p>
        </p:txBody>
      </p:sp>
      <p:sp>
        <p:nvSpPr>
          <p:cNvPr id="46090" name="Rectangle 10"/>
          <p:cNvSpPr>
            <a:spLocks noChangeArrowheads="1"/>
          </p:cNvSpPr>
          <p:nvPr/>
        </p:nvSpPr>
        <p:spPr bwMode="auto">
          <a:xfrm>
            <a:off x="2895600" y="381000"/>
            <a:ext cx="6096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>
                    <a:alpha val="50195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cs-CZ" altLang="sk-SK" sz="4400" b="1">
                <a:solidFill>
                  <a:srgbClr val="FFCC00"/>
                </a:solidFill>
              </a:rPr>
              <a:t>elektrického merania</a:t>
            </a:r>
            <a:br>
              <a:rPr lang="cs-CZ" altLang="sk-SK" sz="4400" b="1">
                <a:solidFill>
                  <a:srgbClr val="FFCC00"/>
                </a:solidFill>
              </a:rPr>
            </a:br>
            <a:r>
              <a:rPr lang="cs-CZ" altLang="sk-SK" sz="4400" b="1">
                <a:solidFill>
                  <a:srgbClr val="FFCC00"/>
                </a:solidFill>
              </a:rPr>
              <a:t>neelektrické veličiny</a:t>
            </a:r>
            <a:endParaRPr lang="cs-CZ" altLang="sk-SK" sz="440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46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28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60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60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6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6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60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6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60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60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60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60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60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60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60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60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 animBg="1" autoUpdateAnimBg="0"/>
      <p:bldP spid="46084" grpId="0" animBg="1" autoUpdateAnimBg="0"/>
      <p:bldP spid="46086" grpId="0" animBg="1" autoUpdateAnimBg="0"/>
      <p:bldP spid="46087" grpId="0" animBg="1" autoUpdateAnimBg="0"/>
      <p:bldP spid="46089" grpId="0" autoUpdateAnimBg="0"/>
      <p:bldP spid="46090" grpId="0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33375"/>
            <a:ext cx="9144000" cy="719138"/>
          </a:xfrm>
        </p:spPr>
        <p:txBody>
          <a:bodyPr/>
          <a:lstStyle/>
          <a:p>
            <a:pPr algn="ctr" eaLnBrk="1" hangingPunct="1"/>
            <a:r>
              <a:rPr lang="sk-SK" altLang="sk-SK" sz="2400" b="1" noProof="1" smtClean="0">
                <a:solidFill>
                  <a:srgbClr val="FF6600"/>
                </a:solidFill>
              </a:rPr>
              <a:t>Základn</a:t>
            </a:r>
            <a:r>
              <a:rPr lang="sk-SK" altLang="sk-SK" sz="2400" b="1" smtClean="0">
                <a:solidFill>
                  <a:srgbClr val="FF6600"/>
                </a:solidFill>
              </a:rPr>
              <a:t>é</a:t>
            </a:r>
            <a:r>
              <a:rPr lang="sk-SK" altLang="sk-SK" sz="2400" b="1" noProof="1" smtClean="0">
                <a:solidFill>
                  <a:srgbClr val="FF6600"/>
                </a:solidFill>
              </a:rPr>
              <a:t> pož</a:t>
            </a:r>
            <a:r>
              <a:rPr lang="sk-SK" altLang="sk-SK" sz="2400" b="1" smtClean="0">
                <a:solidFill>
                  <a:srgbClr val="FF6600"/>
                </a:solidFill>
              </a:rPr>
              <a:t>i</a:t>
            </a:r>
            <a:r>
              <a:rPr lang="cs-CZ" altLang="sk-SK" sz="2400" b="1" smtClean="0">
                <a:solidFill>
                  <a:srgbClr val="FF6600"/>
                </a:solidFill>
              </a:rPr>
              <a:t>a</a:t>
            </a:r>
            <a:r>
              <a:rPr lang="cs-CZ" altLang="sk-SK" sz="2400" b="1" noProof="1" smtClean="0">
                <a:solidFill>
                  <a:srgbClr val="FF6600"/>
                </a:solidFill>
              </a:rPr>
              <a:t>davky na vo</a:t>
            </a:r>
            <a:r>
              <a:rPr lang="sk-SK" altLang="sk-SK" sz="2400" b="1" smtClean="0">
                <a:solidFill>
                  <a:srgbClr val="FF6600"/>
                </a:solidFill>
              </a:rPr>
              <a:t>l</a:t>
            </a:r>
            <a:r>
              <a:rPr lang="sk-SK" altLang="sk-SK" sz="2400" b="1" noProof="1" smtClean="0">
                <a:solidFill>
                  <a:srgbClr val="FF6600"/>
                </a:solidFill>
              </a:rPr>
              <a:t>bu snímač</a:t>
            </a:r>
            <a:r>
              <a:rPr lang="sk-SK" altLang="sk-SK" sz="2400" b="1" smtClean="0">
                <a:solidFill>
                  <a:srgbClr val="FF6600"/>
                </a:solidFill>
              </a:rPr>
              <a:t>a</a:t>
            </a:r>
            <a:endParaRPr lang="cs-CZ" altLang="sk-SK" sz="2400" smtClean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125538"/>
            <a:ext cx="8424863" cy="5568950"/>
          </a:xfrm>
        </p:spPr>
        <p:txBody>
          <a:bodyPr/>
          <a:lstStyle/>
          <a:p>
            <a:pPr eaLnBrk="1" hangingPunct="1">
              <a:lnSpc>
                <a:spcPct val="125000"/>
              </a:lnSpc>
              <a:spcBef>
                <a:spcPct val="0"/>
              </a:spcBef>
            </a:pPr>
            <a:r>
              <a:rPr lang="cs-CZ" altLang="sk-SK" sz="1800" smtClean="0"/>
              <a:t>volba druhu meraných veličín </a:t>
            </a:r>
          </a:p>
          <a:p>
            <a:pPr eaLnBrk="1" hangingPunct="1">
              <a:lnSpc>
                <a:spcPct val="125000"/>
              </a:lnSpc>
              <a:spcBef>
                <a:spcPct val="0"/>
              </a:spcBef>
            </a:pPr>
            <a:r>
              <a:rPr lang="cs-CZ" altLang="sk-SK" sz="1800" smtClean="0"/>
              <a:t>počet meraných veličín </a:t>
            </a:r>
          </a:p>
          <a:p>
            <a:pPr eaLnBrk="1" hangingPunct="1">
              <a:lnSpc>
                <a:spcPct val="125000"/>
              </a:lnSpc>
              <a:spcBef>
                <a:spcPct val="0"/>
              </a:spcBef>
            </a:pPr>
            <a:r>
              <a:rPr lang="cs-CZ" altLang="sk-SK" sz="1800" smtClean="0"/>
              <a:t>volba presnosti merania</a:t>
            </a:r>
          </a:p>
          <a:p>
            <a:pPr eaLnBrk="1" hangingPunct="1">
              <a:lnSpc>
                <a:spcPct val="125000"/>
              </a:lnSpc>
              <a:spcBef>
                <a:spcPct val="0"/>
              </a:spcBef>
            </a:pPr>
            <a:r>
              <a:rPr lang="cs-CZ" altLang="sk-SK" sz="1800" smtClean="0"/>
              <a:t>počet meraní</a:t>
            </a:r>
          </a:p>
          <a:p>
            <a:pPr eaLnBrk="1" hangingPunct="1">
              <a:lnSpc>
                <a:spcPct val="125000"/>
              </a:lnSpc>
              <a:spcBef>
                <a:spcPct val="0"/>
              </a:spcBef>
            </a:pPr>
            <a:r>
              <a:rPr lang="cs-CZ" altLang="sk-SK" sz="1800" smtClean="0"/>
              <a:t>volba meracej met</a:t>
            </a:r>
            <a:r>
              <a:rPr lang="en-US" altLang="sk-SK" sz="1800" smtClean="0">
                <a:cs typeface="Arial" panose="020B0604020202020204" pitchFamily="34" charset="0"/>
              </a:rPr>
              <a:t>ó</a:t>
            </a:r>
            <a:r>
              <a:rPr lang="cs-CZ" altLang="sk-SK" sz="1800" smtClean="0"/>
              <a:t>dy s ohľadom  na požadovanú presnosť</a:t>
            </a:r>
          </a:p>
          <a:p>
            <a:pPr eaLnBrk="1" hangingPunct="1">
              <a:lnSpc>
                <a:spcPct val="125000"/>
              </a:lnSpc>
              <a:spcBef>
                <a:spcPct val="0"/>
              </a:spcBef>
            </a:pPr>
            <a:r>
              <a:rPr lang="cs-CZ" altLang="sk-SK" sz="1800" smtClean="0"/>
              <a:t>počet odberných meracích miest</a:t>
            </a:r>
          </a:p>
          <a:p>
            <a:pPr eaLnBrk="1" hangingPunct="1">
              <a:lnSpc>
                <a:spcPct val="125000"/>
              </a:lnSpc>
              <a:spcBef>
                <a:spcPct val="0"/>
              </a:spcBef>
            </a:pPr>
            <a:r>
              <a:rPr lang="cs-CZ" altLang="sk-SK" sz="1800" smtClean="0"/>
              <a:t>prístrojové vybavenie</a:t>
            </a:r>
          </a:p>
          <a:p>
            <a:pPr eaLnBrk="1" hangingPunct="1">
              <a:lnSpc>
                <a:spcPct val="125000"/>
              </a:lnSpc>
              <a:spcBef>
                <a:spcPct val="0"/>
              </a:spcBef>
            </a:pPr>
            <a:r>
              <a:rPr lang="cs-CZ" altLang="sk-SK" sz="1800" smtClean="0"/>
              <a:t>druh rušivých vplyvo</a:t>
            </a:r>
            <a:r>
              <a:rPr lang="en-US" altLang="sk-SK" sz="1800" smtClean="0"/>
              <a:t>v</a:t>
            </a:r>
            <a:endParaRPr lang="cs-CZ" altLang="sk-SK" sz="1800" smtClean="0"/>
          </a:p>
          <a:p>
            <a:pPr eaLnBrk="1" hangingPunct="1">
              <a:lnSpc>
                <a:spcPct val="125000"/>
              </a:lnSpc>
              <a:spcBef>
                <a:spcPct val="0"/>
              </a:spcBef>
            </a:pPr>
            <a:r>
              <a:rPr lang="cs-CZ" altLang="sk-SK" sz="1800" smtClean="0"/>
              <a:t>volba ochrany pred rušivými vplyvmi</a:t>
            </a:r>
          </a:p>
          <a:p>
            <a:pPr eaLnBrk="1" hangingPunct="1">
              <a:lnSpc>
                <a:spcPct val="125000"/>
              </a:lnSpc>
              <a:spcBef>
                <a:spcPct val="0"/>
              </a:spcBef>
            </a:pPr>
            <a:r>
              <a:rPr lang="cs-CZ" altLang="sk-SK" sz="1800" smtClean="0"/>
              <a:t>spoľahlivost prístrojového vybavenia</a:t>
            </a:r>
          </a:p>
          <a:p>
            <a:pPr eaLnBrk="1" hangingPunct="1">
              <a:lnSpc>
                <a:spcPct val="125000"/>
              </a:lnSpc>
              <a:spcBef>
                <a:spcPct val="0"/>
              </a:spcBef>
            </a:pPr>
            <a:r>
              <a:rPr lang="cs-CZ" altLang="sk-SK" sz="1800" smtClean="0"/>
              <a:t>časová náročnost merania</a:t>
            </a:r>
          </a:p>
          <a:p>
            <a:pPr eaLnBrk="1" hangingPunct="1">
              <a:lnSpc>
                <a:spcPct val="125000"/>
              </a:lnSpc>
              <a:spcBef>
                <a:spcPct val="0"/>
              </a:spcBef>
            </a:pPr>
            <a:r>
              <a:rPr lang="cs-CZ" altLang="sk-SK" sz="1800" smtClean="0"/>
              <a:t>dostupné etalony</a:t>
            </a:r>
          </a:p>
          <a:p>
            <a:pPr eaLnBrk="1" hangingPunct="1">
              <a:lnSpc>
                <a:spcPct val="125000"/>
              </a:lnSpc>
              <a:spcBef>
                <a:spcPct val="0"/>
              </a:spcBef>
            </a:pPr>
            <a:r>
              <a:rPr lang="cs-CZ" altLang="sk-SK" sz="1800" smtClean="0"/>
              <a:t>vplyv dynamiky meracieho zariadenia</a:t>
            </a:r>
          </a:p>
          <a:p>
            <a:pPr eaLnBrk="1" hangingPunct="1">
              <a:lnSpc>
                <a:spcPct val="125000"/>
              </a:lnSpc>
              <a:spcBef>
                <a:spcPct val="0"/>
              </a:spcBef>
            </a:pPr>
            <a:r>
              <a:rPr lang="cs-CZ" altLang="sk-SK" sz="1800" smtClean="0"/>
              <a:t>financovanie merania</a:t>
            </a:r>
          </a:p>
          <a:p>
            <a:pPr eaLnBrk="1" hangingPunct="1">
              <a:lnSpc>
                <a:spcPct val="125000"/>
              </a:lnSpc>
              <a:spcBef>
                <a:spcPct val="0"/>
              </a:spcBef>
            </a:pPr>
            <a:r>
              <a:rPr lang="cs-CZ" altLang="sk-SK" sz="1800" smtClean="0"/>
              <a:t>kvalifikačné požadavky na obsluhující personál</a:t>
            </a:r>
          </a:p>
          <a:p>
            <a:pPr eaLnBrk="1" hangingPunct="1">
              <a:lnSpc>
                <a:spcPct val="125000"/>
              </a:lnSpc>
              <a:spcBef>
                <a:spcPct val="0"/>
              </a:spcBef>
            </a:pPr>
            <a:endParaRPr lang="cs-CZ" altLang="sk-SK" sz="180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1427163" y="3581400"/>
            <a:ext cx="6096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>
                    <a:alpha val="50195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sk-SK" altLang="sk-SK" sz="4400" b="1" noProof="1">
                <a:solidFill>
                  <a:srgbClr val="FF6600"/>
                </a:solidFill>
              </a:rPr>
              <a:t>Metrologické vlastnosti</a:t>
            </a:r>
            <a:endParaRPr lang="sk-SK" altLang="sk-SK" sz="4400" noProof="1"/>
          </a:p>
        </p:txBody>
      </p:sp>
      <p:grpSp>
        <p:nvGrpSpPr>
          <p:cNvPr id="49155" name="Group 3"/>
          <p:cNvGrpSpPr>
            <a:grpSpLocks/>
          </p:cNvGrpSpPr>
          <p:nvPr/>
        </p:nvGrpSpPr>
        <p:grpSpPr bwMode="auto">
          <a:xfrm>
            <a:off x="830263" y="4953000"/>
            <a:ext cx="6934200" cy="1143000"/>
            <a:chOff x="523" y="3120"/>
            <a:chExt cx="4368" cy="720"/>
          </a:xfrm>
        </p:grpSpPr>
        <p:sp>
          <p:nvSpPr>
            <p:cNvPr id="41992" name="Rectangle 4"/>
            <p:cNvSpPr>
              <a:spLocks noChangeArrowheads="1"/>
            </p:cNvSpPr>
            <p:nvPr/>
          </p:nvSpPr>
          <p:spPr bwMode="auto">
            <a:xfrm>
              <a:off x="523" y="3120"/>
              <a:ext cx="4368" cy="720"/>
            </a:xfrm>
            <a:prstGeom prst="rect">
              <a:avLst/>
            </a:prstGeom>
            <a:gradFill rotWithShape="0">
              <a:gsLst>
                <a:gs pos="0">
                  <a:schemeClr val="tx1"/>
                </a:gs>
                <a:gs pos="100000">
                  <a:srgbClr val="FFCCFF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sk-SK" altLang="sk-SK"/>
            </a:p>
          </p:txBody>
        </p:sp>
        <p:grpSp>
          <p:nvGrpSpPr>
            <p:cNvPr id="41993" name="Group 5"/>
            <p:cNvGrpSpPr>
              <a:grpSpLocks/>
            </p:cNvGrpSpPr>
            <p:nvPr/>
          </p:nvGrpSpPr>
          <p:grpSpPr bwMode="auto">
            <a:xfrm>
              <a:off x="619" y="3120"/>
              <a:ext cx="4176" cy="720"/>
              <a:chOff x="293" y="1354"/>
              <a:chExt cx="5088" cy="720"/>
            </a:xfrm>
          </p:grpSpPr>
          <p:sp>
            <p:nvSpPr>
              <p:cNvPr id="41994" name="Text Box 6"/>
              <p:cNvSpPr txBox="1">
                <a:spLocks noChangeArrowheads="1"/>
              </p:cNvSpPr>
              <p:nvPr/>
            </p:nvSpPr>
            <p:spPr bwMode="auto">
              <a:xfrm>
                <a:off x="293" y="1728"/>
                <a:ext cx="4176" cy="3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sk-SK" altLang="sk-SK" sz="3000" b="1" noProof="1">
                  <a:solidFill>
                    <a:schemeClr val="bg1"/>
                  </a:solidFill>
                </a:endParaRPr>
              </a:p>
            </p:txBody>
          </p:sp>
          <p:sp>
            <p:nvSpPr>
              <p:cNvPr id="41995" name="Text Box 7"/>
              <p:cNvSpPr txBox="1">
                <a:spLocks noChangeArrowheads="1"/>
              </p:cNvSpPr>
              <p:nvPr/>
            </p:nvSpPr>
            <p:spPr bwMode="auto">
              <a:xfrm>
                <a:off x="293" y="1354"/>
                <a:ext cx="5088" cy="63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sk-SK" altLang="sk-SK" sz="3000" b="1" noProof="1">
                    <a:solidFill>
                      <a:schemeClr val="bg1"/>
                    </a:solidFill>
                  </a:rPr>
                  <a:t>vlastnosti priamo súvisiace</a:t>
                </a:r>
              </a:p>
              <a:p>
                <a:pPr algn="ctr"/>
                <a:r>
                  <a:rPr lang="sk-SK" altLang="sk-SK" sz="3000" b="1" noProof="1">
                    <a:solidFill>
                      <a:schemeClr val="bg1"/>
                    </a:solidFill>
                  </a:rPr>
                  <a:t>s procesom a výsledkami merania</a:t>
                </a:r>
                <a:endParaRPr lang="sk-SK" altLang="sk-SK" sz="2400" noProof="1"/>
              </a:p>
            </p:txBody>
          </p:sp>
        </p:grpSp>
      </p:grpSp>
      <p:grpSp>
        <p:nvGrpSpPr>
          <p:cNvPr id="49160" name="Group 8"/>
          <p:cNvGrpSpPr>
            <a:grpSpLocks/>
          </p:cNvGrpSpPr>
          <p:nvPr/>
        </p:nvGrpSpPr>
        <p:grpSpPr bwMode="auto">
          <a:xfrm>
            <a:off x="533400" y="1752600"/>
            <a:ext cx="7620000" cy="1387475"/>
            <a:chOff x="336" y="1104"/>
            <a:chExt cx="4800" cy="874"/>
          </a:xfrm>
        </p:grpSpPr>
        <p:sp>
          <p:nvSpPr>
            <p:cNvPr id="41990" name="Rectangle 9"/>
            <p:cNvSpPr>
              <a:spLocks noChangeArrowheads="1"/>
            </p:cNvSpPr>
            <p:nvPr/>
          </p:nvSpPr>
          <p:spPr bwMode="auto">
            <a:xfrm>
              <a:off x="619" y="1104"/>
              <a:ext cx="4272" cy="874"/>
            </a:xfrm>
            <a:prstGeom prst="rect">
              <a:avLst/>
            </a:prstGeom>
            <a:gradFill rotWithShape="0">
              <a:gsLst>
                <a:gs pos="0">
                  <a:schemeClr val="tx1"/>
                </a:gs>
                <a:gs pos="100000">
                  <a:srgbClr val="FFCCFF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sk-SK" altLang="sk-SK" sz="3000" b="1" noProof="1">
                <a:solidFill>
                  <a:schemeClr val="bg1"/>
                </a:solidFill>
              </a:endParaRPr>
            </a:p>
          </p:txBody>
        </p:sp>
        <p:sp>
          <p:nvSpPr>
            <p:cNvPr id="41991" name="Rectangle 10"/>
            <p:cNvSpPr>
              <a:spLocks noChangeArrowheads="1"/>
            </p:cNvSpPr>
            <p:nvPr/>
          </p:nvSpPr>
          <p:spPr bwMode="auto">
            <a:xfrm>
              <a:off x="336" y="1200"/>
              <a:ext cx="4800" cy="6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sk-SK" altLang="sk-SK" sz="3000" b="1" noProof="1">
                  <a:solidFill>
                    <a:schemeClr val="bg1"/>
                  </a:solidFill>
                </a:rPr>
                <a:t>charakterizujú jednotlivé</a:t>
              </a:r>
            </a:p>
            <a:p>
              <a:pPr algn="ctr"/>
              <a:r>
                <a:rPr lang="sk-SK" altLang="sk-SK" sz="3000" b="1" noProof="1">
                  <a:solidFill>
                    <a:schemeClr val="bg1"/>
                  </a:solidFill>
                </a:rPr>
                <a:t>metrologické vlastnosti</a:t>
              </a:r>
            </a:p>
          </p:txBody>
        </p:sp>
      </p:grpSp>
      <p:sp>
        <p:nvSpPr>
          <p:cNvPr id="49163" name="Rectangle 11"/>
          <p:cNvSpPr>
            <a:spLocks noChangeArrowheads="1"/>
          </p:cNvSpPr>
          <p:nvPr/>
        </p:nvSpPr>
        <p:spPr bwMode="auto">
          <a:xfrm>
            <a:off x="373063" y="487363"/>
            <a:ext cx="773588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sk-SK" altLang="sk-SK" sz="4400" b="1" noProof="1">
                <a:solidFill>
                  <a:srgbClr val="FF6600"/>
                </a:solidFill>
              </a:rPr>
              <a:t>Metrologické charakteristiky</a:t>
            </a:r>
            <a:endParaRPr lang="sk-SK" altLang="sk-SK" sz="2400" b="1" noProof="1">
              <a:solidFill>
                <a:srgbClr val="FF66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3" dur="500"/>
                                        <p:tgtEl>
                                          <p:spTgt spid="49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28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9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9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500"/>
                                        <p:tgtEl>
                                          <p:spTgt spid="49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4" grpId="0" autoUpdateAnimBg="0"/>
      <p:bldP spid="49163" grpId="0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371600"/>
          </a:xfrm>
        </p:spPr>
        <p:txBody>
          <a:bodyPr/>
          <a:lstStyle/>
          <a:p>
            <a:pPr eaLnBrk="1" hangingPunct="1"/>
            <a:r>
              <a:rPr lang="sk-SK" altLang="sk-SK" sz="2400" b="1" noProof="1" smtClean="0">
                <a:solidFill>
                  <a:srgbClr val="FF6600"/>
                </a:solidFill>
              </a:rPr>
              <a:t>Statické charakteristiky snímača</a:t>
            </a:r>
            <a:endParaRPr lang="cs-CZ" altLang="sk-SK" sz="2400" smtClean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295400"/>
            <a:ext cx="8785225" cy="52292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sk-SK" altLang="sk-SK" sz="2400" noProof="1" smtClean="0"/>
              <a:t>rozsah stupnice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sk-SK" altLang="sk-SK" sz="2400" noProof="1" smtClean="0"/>
              <a:t>nominálny rozsah (stupnice)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sk-SK" altLang="sk-SK" sz="2400" noProof="1" smtClean="0"/>
              <a:t>nominálne rozpätie (stupnice)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sk-SK" altLang="sk-SK" sz="2400" noProof="1" smtClean="0"/>
              <a:t>merací rozsah (prístroja)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sk-SK" altLang="sk-SK" sz="2400" noProof="1" smtClean="0"/>
              <a:t>meracie rozpätie (prístroja)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sk-SK" altLang="sk-SK" sz="2400" noProof="1" smtClean="0"/>
              <a:t>nominálna hodnota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sk-SK" altLang="sk-SK" sz="2400" noProof="1" smtClean="0"/>
              <a:t>kalibračná krivka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sk-SK" altLang="sk-SK" sz="2400" smtClean="0"/>
              <a:t>k</a:t>
            </a:r>
            <a:r>
              <a:rPr lang="sk-SK" altLang="sk-SK" sz="2400" noProof="1" smtClean="0"/>
              <a:t>orekcia</a:t>
            </a:r>
            <a:endParaRPr lang="sk-SK" altLang="sk-SK" sz="24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sk-SK" altLang="sk-SK" sz="2400" noProof="1" smtClean="0"/>
              <a:t>trieda presnosti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sk-SK" altLang="sk-SK" sz="2400" noProof="1" smtClean="0"/>
              <a:t>reprodukovateľnosť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sk-SK" altLang="sk-SK" sz="2400" noProof="1" smtClean="0"/>
              <a:t>pohyblivosť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sk-SK" altLang="sk-SK" sz="2400" noProof="1" smtClean="0"/>
              <a:t>rozlíšiteľnosť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sk-SK" altLang="sk-SK" sz="2400" noProof="1" smtClean="0"/>
              <a:t>stálosť (stabilita)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sk-SK" altLang="sk-SK" sz="2400" noProof="1" smtClean="0"/>
              <a:t>preťaženie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sk-SK" altLang="sk-SK" sz="2400" noProof="1" smtClean="0"/>
              <a:t>citlivosť </a:t>
            </a:r>
            <a:r>
              <a:rPr lang="sk-SK" altLang="sk-SK" sz="2400" b="1" i="1" noProof="1" smtClean="0"/>
              <a:t>K</a:t>
            </a:r>
            <a:endParaRPr lang="sk-SK" altLang="sk-SK" sz="2400" noProof="1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sk-SK" altLang="sk-SK" sz="2400" noProof="1" smtClean="0"/>
              <a:t>neutrálnosť (transparencia)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sk-SK" altLang="sk-SK" sz="2400" noProof="1" smtClean="0"/>
              <a:t>transformačná funkcia</a:t>
            </a:r>
            <a:endParaRPr lang="cs-CZ" altLang="sk-SK" sz="2400" smtClean="0"/>
          </a:p>
          <a:p>
            <a:pPr eaLnBrk="1" hangingPunct="1">
              <a:lnSpc>
                <a:spcPct val="80000"/>
              </a:lnSpc>
            </a:pPr>
            <a:endParaRPr lang="cs-CZ" altLang="sk-SK" sz="240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7" r="4143" b="7149"/>
          <a:stretch>
            <a:fillRect/>
          </a:stretch>
        </p:blipFill>
        <p:spPr bwMode="auto">
          <a:xfrm>
            <a:off x="0" y="692150"/>
            <a:ext cx="8964613" cy="4824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171" name="Text Box 5"/>
          <p:cNvSpPr txBox="1">
            <a:spLocks noChangeArrowheads="1"/>
          </p:cNvSpPr>
          <p:nvPr/>
        </p:nvSpPr>
        <p:spPr bwMode="auto">
          <a:xfrm>
            <a:off x="755650" y="5589588"/>
            <a:ext cx="777716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sk-SK" altLang="sk-SK" b="1"/>
              <a:t>Prvky na dosiahnutie metrologickej konfirmácie a spojitého riadenia meracích procesov</a:t>
            </a:r>
            <a:endParaRPr lang="cs-CZ" altLang="sk-SK" b="1"/>
          </a:p>
        </p:txBody>
      </p:sp>
    </p:spTree>
  </p:cSld>
  <p:clrMapOvr>
    <a:masterClrMapping/>
  </p:clrMapOvr>
  <p:transition spd="med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28600"/>
            <a:ext cx="8991600" cy="1371600"/>
          </a:xfrm>
        </p:spPr>
        <p:txBody>
          <a:bodyPr/>
          <a:lstStyle/>
          <a:p>
            <a:pPr algn="ctr" eaLnBrk="1" hangingPunct="1"/>
            <a:r>
              <a:rPr lang="sk-SK" altLang="sk-SK" sz="2400" b="1" noProof="1" smtClean="0">
                <a:solidFill>
                  <a:srgbClr val="FF6600"/>
                </a:solidFill>
              </a:rPr>
              <a:t>Statické charakteristiky snímača - chyby</a:t>
            </a:r>
            <a:endParaRPr lang="cs-CZ" altLang="sk-SK" sz="2400" smtClean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524000"/>
            <a:ext cx="8353425" cy="4724400"/>
          </a:xfrm>
        </p:spPr>
        <p:txBody>
          <a:bodyPr/>
          <a:lstStyle/>
          <a:p>
            <a:pPr eaLnBrk="1" hangingPunct="1"/>
            <a:r>
              <a:rPr lang="sk-SK" altLang="sk-SK" sz="1800" noProof="1" smtClean="0"/>
              <a:t>najväčšia dovolená chyba</a:t>
            </a:r>
          </a:p>
          <a:p>
            <a:pPr eaLnBrk="1" hangingPunct="1"/>
            <a:r>
              <a:rPr lang="sk-SK" altLang="sk-SK" sz="1800" noProof="1" smtClean="0"/>
              <a:t>redukovaná chyba</a:t>
            </a:r>
          </a:p>
          <a:p>
            <a:pPr eaLnBrk="1" hangingPunct="1"/>
            <a:r>
              <a:rPr lang="sk-SK" altLang="sk-SK" sz="1800" noProof="1" smtClean="0"/>
              <a:t>chyba údaja (meradla)</a:t>
            </a:r>
          </a:p>
          <a:p>
            <a:pPr eaLnBrk="1" hangingPunct="1"/>
            <a:r>
              <a:rPr lang="sk-SK" altLang="sk-SK" sz="1800" noProof="1" smtClean="0"/>
              <a:t>základná a doplnková chyba</a:t>
            </a:r>
          </a:p>
          <a:p>
            <a:pPr eaLnBrk="1" hangingPunct="1"/>
            <a:r>
              <a:rPr lang="sk-SK" altLang="sk-SK" sz="1800" noProof="1" smtClean="0"/>
              <a:t>chyba linearity</a:t>
            </a:r>
          </a:p>
          <a:p>
            <a:pPr eaLnBrk="1" hangingPunct="1"/>
            <a:r>
              <a:rPr lang="sk-SK" altLang="sk-SK" sz="1800" noProof="1" smtClean="0"/>
              <a:t>aditívne chyby</a:t>
            </a:r>
          </a:p>
          <a:p>
            <a:pPr eaLnBrk="1" hangingPunct="1"/>
            <a:r>
              <a:rPr lang="sk-SK" altLang="sk-SK" sz="1800" noProof="1" smtClean="0"/>
              <a:t>multiplikatívna chyba</a:t>
            </a:r>
          </a:p>
          <a:p>
            <a:pPr eaLnBrk="1" hangingPunct="1"/>
            <a:r>
              <a:rPr lang="sk-SK" altLang="sk-SK" sz="1800" noProof="1" smtClean="0"/>
              <a:t>chyba hysterézie</a:t>
            </a:r>
            <a:endParaRPr lang="cs-CZ" altLang="sk-SK" sz="180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ChangeArrowheads="1"/>
          </p:cNvSpPr>
          <p:nvPr/>
        </p:nvSpPr>
        <p:spPr bwMode="auto">
          <a:xfrm>
            <a:off x="2971800" y="0"/>
            <a:ext cx="317658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sk-SK" altLang="sk-SK" sz="4000" b="1">
                <a:solidFill>
                  <a:srgbClr val="FFCC00"/>
                </a:solidFill>
              </a:rPr>
              <a:t>neistota MZ:</a:t>
            </a:r>
            <a:endParaRPr lang="cs-CZ" altLang="sk-SK" sz="4000" b="1">
              <a:solidFill>
                <a:srgbClr val="FFCC00"/>
              </a:solidFill>
            </a:endParaRPr>
          </a:p>
        </p:txBody>
      </p:sp>
      <p:pic>
        <p:nvPicPr>
          <p:cNvPr id="45059" name="Picture 3" descr="obr1-2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3663" y="609600"/>
            <a:ext cx="6484937" cy="6218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3141663"/>
            <a:ext cx="7772400" cy="1470025"/>
          </a:xfrm>
        </p:spPr>
        <p:txBody>
          <a:bodyPr/>
          <a:lstStyle/>
          <a:p>
            <a:pPr algn="ctr" eaLnBrk="1" hangingPunct="1"/>
            <a:r>
              <a:rPr lang="sk-SK" altLang="sk-SK" sz="4000" smtClean="0">
                <a:solidFill>
                  <a:schemeClr val="bg1"/>
                </a:solidFill>
              </a:rPr>
              <a:t>1.1.Dôležité definície</a:t>
            </a:r>
            <a:endParaRPr lang="cs-CZ" altLang="sk-SK" smtClean="0">
              <a:solidFill>
                <a:schemeClr val="bg1"/>
              </a:solidFill>
              <a:latin typeface="Tahoma" panose="020B060403050404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549275"/>
            <a:ext cx="8713788" cy="5975350"/>
          </a:xfrm>
        </p:spPr>
        <p:txBody>
          <a:bodyPr/>
          <a:lstStyle/>
          <a:p>
            <a:pPr>
              <a:lnSpc>
                <a:spcPct val="70000"/>
              </a:lnSpc>
              <a:spcBef>
                <a:spcPct val="0"/>
              </a:spcBef>
              <a:buClr>
                <a:schemeClr val="bg1"/>
              </a:buClr>
              <a:buFont typeface="Times New Roman" panose="02020603050405020304" pitchFamily="18" charset="0"/>
              <a:buNone/>
            </a:pPr>
            <a:r>
              <a:rPr lang="sk-SK" altLang="sk-SK" sz="1800" i="1" smtClean="0">
                <a:solidFill>
                  <a:srgbClr val="FF3300"/>
                </a:solidFill>
                <a:latin typeface="Tahoma" panose="020B0604030504040204" pitchFamily="34" charset="0"/>
              </a:rPr>
              <a:t>Systém manažérstva merania  - </a:t>
            </a:r>
            <a:r>
              <a:rPr lang="sk-SK" altLang="sk-SK" sz="1800" smtClean="0">
                <a:latin typeface="Tahoma" panose="020B0604030504040204" pitchFamily="34" charset="0"/>
              </a:rPr>
              <a:t>súbor vzájomne súvisiacich alebo vzájomne </a:t>
            </a:r>
          </a:p>
          <a:p>
            <a:pPr>
              <a:lnSpc>
                <a:spcPct val="70000"/>
              </a:lnSpc>
              <a:spcBef>
                <a:spcPct val="0"/>
              </a:spcBef>
              <a:buClr>
                <a:schemeClr val="bg1"/>
              </a:buClr>
              <a:buFont typeface="Times New Roman" panose="02020603050405020304" pitchFamily="18" charset="0"/>
              <a:buNone/>
            </a:pPr>
            <a:r>
              <a:rPr lang="sk-SK" altLang="sk-SK" sz="1800" smtClean="0">
                <a:latin typeface="Tahoma" panose="020B0604030504040204" pitchFamily="34" charset="0"/>
              </a:rPr>
              <a:t>previazaných prvkov, ktoré sú nevyhnutné na dosiahnutie metrologickej</a:t>
            </a:r>
          </a:p>
          <a:p>
            <a:pPr>
              <a:lnSpc>
                <a:spcPct val="70000"/>
              </a:lnSpc>
              <a:spcBef>
                <a:spcPct val="0"/>
              </a:spcBef>
              <a:buClr>
                <a:schemeClr val="bg1"/>
              </a:buClr>
              <a:buFont typeface="Times New Roman" panose="02020603050405020304" pitchFamily="18" charset="0"/>
              <a:buNone/>
            </a:pPr>
            <a:r>
              <a:rPr lang="sk-SK" altLang="sk-SK" sz="1800" smtClean="0">
                <a:latin typeface="Tahoma" panose="020B0604030504040204" pitchFamily="34" charset="0"/>
              </a:rPr>
              <a:t>konfirmácie a nepretržitého riadenia procesov merania.</a:t>
            </a:r>
          </a:p>
          <a:p>
            <a:pPr>
              <a:lnSpc>
                <a:spcPct val="70000"/>
              </a:lnSpc>
              <a:spcBef>
                <a:spcPct val="0"/>
              </a:spcBef>
              <a:buClr>
                <a:schemeClr val="bg1"/>
              </a:buClr>
              <a:buFont typeface="Times New Roman" panose="02020603050405020304" pitchFamily="18" charset="0"/>
              <a:buNone/>
            </a:pPr>
            <a:endParaRPr lang="cs-CZ" altLang="sk-SK" sz="1800" smtClean="0">
              <a:latin typeface="Tahoma" panose="020B0604030504040204" pitchFamily="34" charset="0"/>
            </a:endParaRPr>
          </a:p>
          <a:p>
            <a:pPr>
              <a:lnSpc>
                <a:spcPct val="70000"/>
              </a:lnSpc>
              <a:spcBef>
                <a:spcPct val="0"/>
              </a:spcBef>
              <a:buClr>
                <a:schemeClr val="bg1"/>
              </a:buClr>
              <a:buFont typeface="Times New Roman" panose="02020603050405020304" pitchFamily="18" charset="0"/>
              <a:buNone/>
            </a:pPr>
            <a:r>
              <a:rPr lang="sk-SK" altLang="sk-SK" sz="1800" i="1" smtClean="0">
                <a:solidFill>
                  <a:srgbClr val="FF3300"/>
                </a:solidFill>
                <a:latin typeface="Tahoma" panose="020B0604030504040204" pitchFamily="34" charset="0"/>
              </a:rPr>
              <a:t>Metrologická konfirmácia  - </a:t>
            </a:r>
            <a:r>
              <a:rPr lang="sk-SK" altLang="sk-SK" sz="1800" smtClean="0">
                <a:latin typeface="Tahoma" panose="020B0604030504040204" pitchFamily="34" charset="0"/>
              </a:rPr>
              <a:t>množina činností požadovaných na zaistenie toho, že</a:t>
            </a:r>
          </a:p>
          <a:p>
            <a:pPr>
              <a:lnSpc>
                <a:spcPct val="70000"/>
              </a:lnSpc>
              <a:spcBef>
                <a:spcPct val="0"/>
              </a:spcBef>
              <a:buClr>
                <a:schemeClr val="bg1"/>
              </a:buClr>
              <a:buFont typeface="Times New Roman" panose="02020603050405020304" pitchFamily="18" charset="0"/>
              <a:buNone/>
            </a:pPr>
            <a:r>
              <a:rPr lang="sk-SK" altLang="sk-SK" sz="1800" smtClean="0">
                <a:latin typeface="Tahoma" panose="020B0604030504040204" pitchFamily="34" charset="0"/>
              </a:rPr>
              <a:t>meracie zariadenie sa nachádza v stave zhody s požiadavkami kladenými na jeho</a:t>
            </a:r>
          </a:p>
          <a:p>
            <a:pPr>
              <a:lnSpc>
                <a:spcPct val="70000"/>
              </a:lnSpc>
              <a:spcBef>
                <a:spcPct val="0"/>
              </a:spcBef>
              <a:buClr>
                <a:schemeClr val="bg1"/>
              </a:buClr>
              <a:buFont typeface="Times New Roman" panose="02020603050405020304" pitchFamily="18" charset="0"/>
              <a:buNone/>
            </a:pPr>
            <a:r>
              <a:rPr lang="sk-SK" altLang="sk-SK" sz="1800" smtClean="0">
                <a:latin typeface="Tahoma" panose="020B0604030504040204" pitchFamily="34" charset="0"/>
              </a:rPr>
              <a:t>zamýšľané použitie. </a:t>
            </a:r>
          </a:p>
          <a:p>
            <a:pPr>
              <a:lnSpc>
                <a:spcPct val="70000"/>
              </a:lnSpc>
              <a:spcBef>
                <a:spcPct val="0"/>
              </a:spcBef>
              <a:buClr>
                <a:schemeClr val="bg1"/>
              </a:buClr>
              <a:buFont typeface="Times New Roman" panose="02020603050405020304" pitchFamily="18" charset="0"/>
              <a:buNone/>
            </a:pPr>
            <a:endParaRPr lang="sk-SK" altLang="sk-SK" sz="1800" smtClean="0">
              <a:latin typeface="Tahoma" panose="020B0604030504040204" pitchFamily="34" charset="0"/>
            </a:endParaRPr>
          </a:p>
          <a:p>
            <a:pPr>
              <a:lnSpc>
                <a:spcPct val="70000"/>
              </a:lnSpc>
              <a:spcBef>
                <a:spcPct val="0"/>
              </a:spcBef>
              <a:buClr>
                <a:schemeClr val="bg1"/>
              </a:buClr>
              <a:buFont typeface="Times New Roman" panose="02020603050405020304" pitchFamily="18" charset="0"/>
              <a:buNone/>
            </a:pPr>
            <a:r>
              <a:rPr lang="sk-SK" altLang="sk-SK" sz="1800" i="1" smtClean="0">
                <a:solidFill>
                  <a:srgbClr val="FF3300"/>
                </a:solidFill>
                <a:latin typeface="Tahoma" panose="020B0604030504040204" pitchFamily="34" charset="0"/>
              </a:rPr>
              <a:t>Merací proces</a:t>
            </a:r>
            <a:r>
              <a:rPr lang="sk-SK" altLang="sk-SK" sz="1800" smtClean="0">
                <a:latin typeface="Tahoma" panose="020B0604030504040204" pitchFamily="34" charset="0"/>
              </a:rPr>
              <a:t> - </a:t>
            </a:r>
            <a:r>
              <a:rPr lang="sk-SK" altLang="sk-SK" sz="1800" smtClean="0">
                <a:latin typeface="Tahoma" panose="020B0604030504040204" pitchFamily="34" charset="0"/>
                <a:cs typeface="Tahoma" panose="020B0604030504040204" pitchFamily="34" charset="0"/>
              </a:rPr>
              <a:t>súbor operácií, ktoré vytvoria výsledok merania. </a:t>
            </a:r>
            <a:endParaRPr lang="sk-SK" altLang="sk-SK" sz="1800" smtClean="0">
              <a:latin typeface="Tahoma" panose="020B0604030504040204" pitchFamily="34" charset="0"/>
            </a:endParaRPr>
          </a:p>
          <a:p>
            <a:pPr>
              <a:lnSpc>
                <a:spcPct val="70000"/>
              </a:lnSpc>
              <a:spcBef>
                <a:spcPct val="0"/>
              </a:spcBef>
              <a:buClr>
                <a:schemeClr val="bg1"/>
              </a:buClr>
              <a:buFont typeface="Times New Roman" panose="02020603050405020304" pitchFamily="18" charset="0"/>
              <a:buNone/>
            </a:pPr>
            <a:endParaRPr lang="sk-SK" altLang="sk-SK" sz="1800" i="1" smtClean="0">
              <a:solidFill>
                <a:srgbClr val="FF3300"/>
              </a:solidFill>
              <a:latin typeface="Tahoma" panose="020B0604030504040204" pitchFamily="34" charset="0"/>
            </a:endParaRPr>
          </a:p>
          <a:p>
            <a:pPr>
              <a:lnSpc>
                <a:spcPct val="70000"/>
              </a:lnSpc>
              <a:spcBef>
                <a:spcPct val="0"/>
              </a:spcBef>
              <a:buClr>
                <a:schemeClr val="bg1"/>
              </a:buClr>
              <a:buFont typeface="Times New Roman" panose="02020603050405020304" pitchFamily="18" charset="0"/>
              <a:buNone/>
            </a:pPr>
            <a:r>
              <a:rPr lang="sk-SK" altLang="sk-SK" sz="1800" i="1" smtClean="0">
                <a:solidFill>
                  <a:srgbClr val="FF3300"/>
                </a:solidFill>
                <a:latin typeface="Tahoma" panose="020B0604030504040204" pitchFamily="34" charset="0"/>
              </a:rPr>
              <a:t>Metrologická funkcia </a:t>
            </a:r>
            <a:r>
              <a:rPr lang="sk-SK" altLang="sk-SK" sz="1800" smtClean="0">
                <a:latin typeface="Tahoma" panose="020B0604030504040204" pitchFamily="34" charset="0"/>
              </a:rPr>
              <a:t>– organizačná zodpovednosť za definovanie a zavedenie </a:t>
            </a:r>
          </a:p>
          <a:p>
            <a:pPr>
              <a:lnSpc>
                <a:spcPct val="70000"/>
              </a:lnSpc>
              <a:spcBef>
                <a:spcPct val="0"/>
              </a:spcBef>
              <a:buClr>
                <a:schemeClr val="bg1"/>
              </a:buClr>
              <a:buFont typeface="Times New Roman" panose="02020603050405020304" pitchFamily="18" charset="0"/>
              <a:buNone/>
            </a:pPr>
            <a:r>
              <a:rPr lang="sk-SK" altLang="sk-SK" sz="1800" smtClean="0">
                <a:latin typeface="Tahoma" panose="020B0604030504040204" pitchFamily="34" charset="0"/>
              </a:rPr>
              <a:t>systému riadenia merania.</a:t>
            </a:r>
          </a:p>
          <a:p>
            <a:pPr>
              <a:lnSpc>
                <a:spcPct val="70000"/>
              </a:lnSpc>
              <a:spcBef>
                <a:spcPct val="0"/>
              </a:spcBef>
              <a:buClr>
                <a:schemeClr val="bg1"/>
              </a:buClr>
              <a:buFont typeface="Times New Roman" panose="02020603050405020304" pitchFamily="18" charset="0"/>
              <a:buNone/>
            </a:pPr>
            <a:endParaRPr lang="sk-SK" altLang="sk-SK" sz="1800" i="1" smtClean="0">
              <a:solidFill>
                <a:srgbClr val="FF3300"/>
              </a:solidFill>
              <a:latin typeface="Tahoma" panose="020B0604030504040204" pitchFamily="34" charset="0"/>
            </a:endParaRPr>
          </a:p>
          <a:p>
            <a:pPr>
              <a:lnSpc>
                <a:spcPct val="70000"/>
              </a:lnSpc>
              <a:spcBef>
                <a:spcPct val="0"/>
              </a:spcBef>
              <a:buClr>
                <a:schemeClr val="bg1"/>
              </a:buClr>
              <a:buFont typeface="Times New Roman" panose="02020603050405020304" pitchFamily="18" charset="0"/>
              <a:buNone/>
            </a:pPr>
            <a:r>
              <a:rPr lang="sk-SK" altLang="sk-SK" sz="1800" i="1" smtClean="0">
                <a:solidFill>
                  <a:srgbClr val="FF3300"/>
                </a:solidFill>
                <a:latin typeface="Tahoma" panose="020B0604030504040204" pitchFamily="34" charset="0"/>
              </a:rPr>
              <a:t>Meracie zariadenie, meracie vybavenie </a:t>
            </a:r>
            <a:r>
              <a:rPr lang="sk-SK" altLang="sk-SK" sz="1800" smtClean="0">
                <a:solidFill>
                  <a:srgbClr val="FF3300"/>
                </a:solidFill>
                <a:latin typeface="Tahoma" panose="020B0604030504040204" pitchFamily="34" charset="0"/>
              </a:rPr>
              <a:t> </a:t>
            </a:r>
            <a:r>
              <a:rPr lang="sk-SK" altLang="sk-SK" sz="1800" smtClean="0">
                <a:latin typeface="Tahoma" panose="020B0604030504040204" pitchFamily="34" charset="0"/>
              </a:rPr>
              <a:t>predstavujú všetky meradlá, etal</a:t>
            </a:r>
            <a:r>
              <a:rPr lang="en-US" altLang="sk-SK" sz="1800" smtClean="0">
                <a:latin typeface="Tahoma" panose="020B0604030504040204" pitchFamily="34" charset="0"/>
                <a:cs typeface="Tahoma" panose="020B0604030504040204" pitchFamily="34" charset="0"/>
              </a:rPr>
              <a:t>ó</a:t>
            </a:r>
            <a:r>
              <a:rPr lang="sk-SK" altLang="sk-SK" sz="1800" smtClean="0">
                <a:latin typeface="Tahoma" panose="020B0604030504040204" pitchFamily="34" charset="0"/>
              </a:rPr>
              <a:t>ny</a:t>
            </a:r>
          </a:p>
          <a:p>
            <a:pPr algn="just">
              <a:lnSpc>
                <a:spcPct val="70000"/>
              </a:lnSpc>
              <a:spcBef>
                <a:spcPct val="0"/>
              </a:spcBef>
              <a:buClr>
                <a:schemeClr val="bg1"/>
              </a:buClr>
              <a:buFontTx/>
              <a:buNone/>
            </a:pPr>
            <a:r>
              <a:rPr lang="sk-SK" altLang="sk-SK" sz="1800" smtClean="0">
                <a:latin typeface="Tahoma" panose="020B0604030504040204" pitchFamily="34" charset="0"/>
              </a:rPr>
              <a:t>referenčné materiály, príslušenstvo a inštrukcie, ktoré sú potrebné na</a:t>
            </a:r>
          </a:p>
          <a:p>
            <a:pPr algn="just">
              <a:lnSpc>
                <a:spcPct val="70000"/>
              </a:lnSpc>
              <a:spcBef>
                <a:spcPct val="0"/>
              </a:spcBef>
              <a:buClr>
                <a:schemeClr val="bg1"/>
              </a:buClr>
              <a:buFontTx/>
              <a:buNone/>
            </a:pPr>
            <a:r>
              <a:rPr lang="sk-SK" altLang="sk-SK" sz="1800" smtClean="0">
                <a:latin typeface="Tahoma" panose="020B0604030504040204" pitchFamily="34" charset="0"/>
              </a:rPr>
              <a:t>vykonanie merania.</a:t>
            </a:r>
          </a:p>
          <a:p>
            <a:pPr algn="just">
              <a:lnSpc>
                <a:spcPct val="70000"/>
              </a:lnSpc>
              <a:spcBef>
                <a:spcPct val="0"/>
              </a:spcBef>
              <a:buClr>
                <a:schemeClr val="bg1"/>
              </a:buClr>
              <a:buFontTx/>
              <a:buNone/>
            </a:pPr>
            <a:endParaRPr lang="sk-SK" altLang="sk-SK" sz="1800" smtClean="0">
              <a:latin typeface="Tahoma" panose="020B0604030504040204" pitchFamily="34" charset="0"/>
            </a:endParaRPr>
          </a:p>
          <a:p>
            <a:pPr>
              <a:lnSpc>
                <a:spcPct val="70000"/>
              </a:lnSpc>
              <a:spcBef>
                <a:spcPct val="0"/>
              </a:spcBef>
              <a:buClr>
                <a:schemeClr val="bg1"/>
              </a:buClr>
              <a:buFont typeface="Times New Roman" panose="02020603050405020304" pitchFamily="18" charset="0"/>
              <a:buNone/>
            </a:pPr>
            <a:r>
              <a:rPr lang="sk-SK" altLang="sk-SK" sz="1800" i="1" smtClean="0">
                <a:solidFill>
                  <a:srgbClr val="FF33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Riadenie meracieho procesu</a:t>
            </a:r>
            <a:r>
              <a:rPr lang="sk-SK" altLang="sk-SK" sz="1800" smtClean="0">
                <a:latin typeface="Tahoma" panose="020B0604030504040204" pitchFamily="34" charset="0"/>
                <a:cs typeface="Tahoma" panose="020B0604030504040204" pitchFamily="34" charset="0"/>
              </a:rPr>
              <a:t> -  sledovanie a analýza údajov získaných v procese</a:t>
            </a:r>
          </a:p>
          <a:p>
            <a:pPr>
              <a:lnSpc>
                <a:spcPct val="70000"/>
              </a:lnSpc>
              <a:spcBef>
                <a:spcPct val="0"/>
              </a:spcBef>
              <a:buClr>
                <a:schemeClr val="bg1"/>
              </a:buClr>
              <a:buFont typeface="Times New Roman" panose="02020603050405020304" pitchFamily="18" charset="0"/>
              <a:buNone/>
            </a:pPr>
            <a:r>
              <a:rPr lang="sk-SK" altLang="sk-SK" sz="1800" smtClean="0">
                <a:latin typeface="Tahoma" panose="020B0604030504040204" pitchFamily="34" charset="0"/>
                <a:cs typeface="Tahoma" panose="020B0604030504040204" pitchFamily="34" charset="0"/>
              </a:rPr>
              <a:t>merania spolu s nápravnými zásahmi. Ich cieľom je udržiavanie meracieho procesu</a:t>
            </a:r>
          </a:p>
          <a:p>
            <a:pPr>
              <a:lnSpc>
                <a:spcPct val="70000"/>
              </a:lnSpc>
              <a:spcBef>
                <a:spcPct val="0"/>
              </a:spcBef>
              <a:buClr>
                <a:schemeClr val="bg1"/>
              </a:buClr>
              <a:buFont typeface="Times New Roman" panose="02020603050405020304" pitchFamily="18" charset="0"/>
              <a:buNone/>
            </a:pPr>
            <a:r>
              <a:rPr lang="sk-SK" altLang="sk-SK" sz="1800" smtClean="0">
                <a:latin typeface="Tahoma" panose="020B0604030504040204" pitchFamily="34" charset="0"/>
                <a:cs typeface="Tahoma" panose="020B0604030504040204" pitchFamily="34" charset="0"/>
              </a:rPr>
              <a:t>trvalo v činnosti podľa špecifikácie. Môžu sa využívať kontrolné etalony, regulačné</a:t>
            </a:r>
          </a:p>
          <a:p>
            <a:pPr>
              <a:lnSpc>
                <a:spcPct val="70000"/>
              </a:lnSpc>
              <a:spcBef>
                <a:spcPct val="0"/>
              </a:spcBef>
              <a:buClr>
                <a:schemeClr val="bg1"/>
              </a:buClr>
              <a:buFont typeface="Times New Roman" panose="02020603050405020304" pitchFamily="18" charset="0"/>
              <a:buNone/>
            </a:pPr>
            <a:r>
              <a:rPr lang="sk-SK" altLang="sk-SK" sz="1800" smtClean="0">
                <a:latin typeface="Tahoma" panose="020B0604030504040204" pitchFamily="34" charset="0"/>
                <a:cs typeface="Tahoma" panose="020B0604030504040204" pitchFamily="34" charset="0"/>
              </a:rPr>
              <a:t>diagramy alebo ich ekvivalenty.</a:t>
            </a:r>
          </a:p>
          <a:p>
            <a:pPr>
              <a:lnSpc>
                <a:spcPct val="70000"/>
              </a:lnSpc>
              <a:spcBef>
                <a:spcPct val="0"/>
              </a:spcBef>
              <a:buClr>
                <a:schemeClr val="bg1"/>
              </a:buClr>
              <a:buFont typeface="Times New Roman" panose="02020603050405020304" pitchFamily="18" charset="0"/>
              <a:buNone/>
            </a:pPr>
            <a:endParaRPr lang="sk-SK" altLang="sk-SK" sz="1800" smtClean="0">
              <a:latin typeface="Tahoma" panose="020B0604030504040204" pitchFamily="34" charset="0"/>
            </a:endParaRPr>
          </a:p>
          <a:p>
            <a:pPr>
              <a:lnSpc>
                <a:spcPct val="70000"/>
              </a:lnSpc>
              <a:spcBef>
                <a:spcPct val="0"/>
              </a:spcBef>
              <a:buClr>
                <a:schemeClr val="bg1"/>
              </a:buClr>
              <a:buFont typeface="Times New Roman" panose="02020603050405020304" pitchFamily="18" charset="0"/>
              <a:buNone/>
            </a:pPr>
            <a:r>
              <a:rPr lang="sk-SK" altLang="sk-SK" sz="1800" i="1" smtClean="0">
                <a:solidFill>
                  <a:srgbClr val="FF3300"/>
                </a:solidFill>
                <a:latin typeface="Tahoma" panose="020B0604030504040204" pitchFamily="34" charset="0"/>
              </a:rPr>
              <a:t>Kalibrácia </a:t>
            </a:r>
            <a:r>
              <a:rPr lang="sk-SK" altLang="sk-SK" sz="1800" smtClean="0">
                <a:latin typeface="Tahoma" panose="020B0604030504040204" pitchFamily="34" charset="0"/>
              </a:rPr>
              <a:t>– sú to operácie, ktoré za stanovených podmienok  vytvárajú závislosť</a:t>
            </a:r>
          </a:p>
          <a:p>
            <a:pPr>
              <a:lnSpc>
                <a:spcPct val="70000"/>
              </a:lnSpc>
              <a:spcBef>
                <a:spcPct val="0"/>
              </a:spcBef>
              <a:buClr>
                <a:schemeClr val="bg1"/>
              </a:buClr>
              <a:buFont typeface="Times New Roman" panose="02020603050405020304" pitchFamily="18" charset="0"/>
              <a:buNone/>
            </a:pPr>
            <a:r>
              <a:rPr lang="sk-SK" altLang="sk-SK" sz="1800" smtClean="0">
                <a:latin typeface="Tahoma" panose="020B0604030504040204" pitchFamily="34" charset="0"/>
              </a:rPr>
              <a:t>medzi hodnotami indikovaným meradlom alebo meracím systémom resp. medzi</a:t>
            </a:r>
          </a:p>
          <a:p>
            <a:pPr>
              <a:lnSpc>
                <a:spcPct val="70000"/>
              </a:lnSpc>
              <a:spcBef>
                <a:spcPct val="0"/>
              </a:spcBef>
              <a:buClr>
                <a:schemeClr val="bg1"/>
              </a:buClr>
              <a:buFont typeface="Times New Roman" panose="02020603050405020304" pitchFamily="18" charset="0"/>
              <a:buNone/>
            </a:pPr>
            <a:r>
              <a:rPr lang="sk-SK" altLang="sk-SK" sz="1800" smtClean="0">
                <a:latin typeface="Tahoma" panose="020B0604030504040204" pitchFamily="34" charset="0"/>
              </a:rPr>
              <a:t>hodnotami reprezentovanými zhmotnenými mierami alebo referenčným materiálom</a:t>
            </a:r>
          </a:p>
          <a:p>
            <a:pPr>
              <a:lnSpc>
                <a:spcPct val="70000"/>
              </a:lnSpc>
              <a:spcBef>
                <a:spcPct val="0"/>
              </a:spcBef>
              <a:buClr>
                <a:schemeClr val="bg1"/>
              </a:buClr>
              <a:buFont typeface="Times New Roman" panose="02020603050405020304" pitchFamily="18" charset="0"/>
              <a:buNone/>
            </a:pPr>
            <a:r>
              <a:rPr lang="sk-SK" altLang="sk-SK" sz="1800" smtClean="0">
                <a:latin typeface="Tahoma" panose="020B0604030504040204" pitchFamily="34" charset="0"/>
              </a:rPr>
              <a:t>a medzi odpovedajúcimi hodnotami realizovanými etal</a:t>
            </a:r>
            <a:r>
              <a:rPr lang="en-US" altLang="sk-SK" sz="1800" smtClean="0">
                <a:latin typeface="Tahoma" panose="020B0604030504040204" pitchFamily="34" charset="0"/>
                <a:cs typeface="Tahoma" panose="020B0604030504040204" pitchFamily="34" charset="0"/>
              </a:rPr>
              <a:t>ó</a:t>
            </a:r>
            <a:r>
              <a:rPr lang="sk-SK" altLang="sk-SK" sz="1800" smtClean="0">
                <a:latin typeface="Tahoma" panose="020B0604030504040204" pitchFamily="34" charset="0"/>
              </a:rPr>
              <a:t>nmi.</a:t>
            </a:r>
          </a:p>
          <a:p>
            <a:pPr>
              <a:lnSpc>
                <a:spcPct val="70000"/>
              </a:lnSpc>
              <a:spcBef>
                <a:spcPct val="0"/>
              </a:spcBef>
              <a:buClr>
                <a:schemeClr val="bg1"/>
              </a:buClr>
              <a:buFont typeface="Times New Roman" panose="02020603050405020304" pitchFamily="18" charset="0"/>
              <a:buNone/>
            </a:pPr>
            <a:endParaRPr lang="sk-SK" altLang="sk-SK" sz="1800" i="1" smtClean="0">
              <a:solidFill>
                <a:srgbClr val="FF3300"/>
              </a:solidFill>
              <a:latin typeface="Tahoma" panose="020B0604030504040204" pitchFamily="34" charset="0"/>
            </a:endParaRPr>
          </a:p>
          <a:p>
            <a:pPr>
              <a:lnSpc>
                <a:spcPct val="70000"/>
              </a:lnSpc>
              <a:spcBef>
                <a:spcPct val="0"/>
              </a:spcBef>
              <a:buClr>
                <a:schemeClr val="bg1"/>
              </a:buClr>
              <a:buFont typeface="Times New Roman" panose="02020603050405020304" pitchFamily="18" charset="0"/>
              <a:buNone/>
            </a:pPr>
            <a:r>
              <a:rPr lang="sk-SK" altLang="sk-SK" sz="1800" i="1" smtClean="0">
                <a:solidFill>
                  <a:srgbClr val="FF3300"/>
                </a:solidFill>
                <a:latin typeface="Tahoma" panose="020B0604030504040204" pitchFamily="34" charset="0"/>
              </a:rPr>
              <a:t>Overovanie </a:t>
            </a:r>
            <a:r>
              <a:rPr lang="sk-SK" altLang="sk-SK" sz="1800" i="1" smtClean="0">
                <a:latin typeface="Tahoma" panose="020B0604030504040204" pitchFamily="34" charset="0"/>
              </a:rPr>
              <a:t>-</a:t>
            </a:r>
            <a:r>
              <a:rPr lang="sk-SK" altLang="sk-SK" sz="1800" smtClean="0">
                <a:latin typeface="Tahoma" panose="020B0604030504040204" pitchFamily="34" charset="0"/>
              </a:rPr>
              <a:t> potvrdenie preskúmaním a previerkou objektívnej skutočnosti, že</a:t>
            </a:r>
          </a:p>
          <a:p>
            <a:pPr>
              <a:lnSpc>
                <a:spcPct val="70000"/>
              </a:lnSpc>
              <a:spcBef>
                <a:spcPct val="0"/>
              </a:spcBef>
              <a:buClr>
                <a:schemeClr val="bg1"/>
              </a:buClr>
              <a:buFont typeface="Times New Roman" panose="02020603050405020304" pitchFamily="18" charset="0"/>
              <a:buNone/>
            </a:pPr>
            <a:r>
              <a:rPr lang="sk-SK" altLang="sk-SK" sz="1800" smtClean="0">
                <a:latin typeface="Tahoma" panose="020B0604030504040204" pitchFamily="34" charset="0"/>
              </a:rPr>
              <a:t>špecifikované požiadavky sú splnené.</a:t>
            </a:r>
            <a:r>
              <a:rPr lang="sk-SK" altLang="sk-SK" sz="1800" i="1" smtClean="0">
                <a:solidFill>
                  <a:srgbClr val="FF3300"/>
                </a:solidFill>
                <a:latin typeface="Tahoma" panose="020B0604030504040204" pitchFamily="34" charset="0"/>
              </a:rPr>
              <a:t> </a:t>
            </a:r>
            <a:endParaRPr lang="cs-CZ" altLang="sk-SK" sz="1800" i="1" smtClean="0">
              <a:solidFill>
                <a:srgbClr val="FF3300"/>
              </a:solidFill>
              <a:latin typeface="Tahoma" panose="020B0604030504040204" pitchFamily="34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Clr>
                <a:schemeClr val="bg1"/>
              </a:buClr>
              <a:buFont typeface="Times New Roman" panose="02020603050405020304" pitchFamily="18" charset="0"/>
              <a:buNone/>
            </a:pPr>
            <a:endParaRPr lang="sk-SK" altLang="sk-SK" sz="1800" smtClean="0">
              <a:latin typeface="Tahoma" panose="020B0604030504040204" pitchFamily="34" charset="0"/>
            </a:endParaRPr>
          </a:p>
          <a:p>
            <a:pPr algn="just">
              <a:lnSpc>
                <a:spcPct val="80000"/>
              </a:lnSpc>
              <a:spcBef>
                <a:spcPct val="0"/>
              </a:spcBef>
              <a:buClr>
                <a:schemeClr val="bg1"/>
              </a:buClr>
              <a:buFontTx/>
              <a:buNone/>
            </a:pPr>
            <a:endParaRPr lang="sk-SK" altLang="sk-SK" sz="1800" smtClean="0">
              <a:latin typeface="Tahoma" panose="020B0604030504040204" pitchFamily="34" charset="0"/>
            </a:endParaRPr>
          </a:p>
          <a:p>
            <a:pPr algn="just">
              <a:lnSpc>
                <a:spcPct val="80000"/>
              </a:lnSpc>
              <a:spcBef>
                <a:spcPct val="0"/>
              </a:spcBef>
              <a:buClr>
                <a:schemeClr val="bg1"/>
              </a:buClr>
              <a:buFontTx/>
              <a:buNone/>
            </a:pPr>
            <a:endParaRPr lang="cs-CZ" altLang="sk-SK" sz="1800" smtClean="0">
              <a:latin typeface="Tahoma" panose="020B0604030504040204" pitchFamily="34" charset="0"/>
            </a:endParaRPr>
          </a:p>
          <a:p>
            <a:pPr algn="just">
              <a:lnSpc>
                <a:spcPct val="80000"/>
              </a:lnSpc>
              <a:spcBef>
                <a:spcPct val="0"/>
              </a:spcBef>
              <a:buClr>
                <a:schemeClr val="bg1"/>
              </a:buClr>
              <a:buFontTx/>
              <a:buNone/>
            </a:pPr>
            <a:endParaRPr lang="sk-SK" altLang="sk-SK" sz="1800" i="1" smtClean="0">
              <a:solidFill>
                <a:srgbClr val="FF3300"/>
              </a:solidFill>
              <a:latin typeface="Tahoma" panose="020B0604030504040204" pitchFamily="34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sk-SK" sz="180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6"/>
          <p:cNvSpPr>
            <a:spLocks noChangeArrowheads="1"/>
          </p:cNvSpPr>
          <p:nvPr/>
        </p:nvSpPr>
        <p:spPr bwMode="auto">
          <a:xfrm>
            <a:off x="395288" y="692150"/>
            <a:ext cx="8229600" cy="554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>
                <a:schemeClr val="bg1"/>
              </a:buClr>
              <a:buFontTx/>
              <a:buNone/>
            </a:pPr>
            <a:r>
              <a:rPr lang="sk-SK" altLang="sk-SK" sz="1800" i="1">
                <a:solidFill>
                  <a:srgbClr val="FF3300"/>
                </a:solidFill>
                <a:latin typeface="Tahoma" panose="020B0604030504040204" pitchFamily="34" charset="0"/>
              </a:rPr>
              <a:t>Justovanie </a:t>
            </a:r>
            <a:r>
              <a:rPr lang="sk-SK" altLang="sk-SK" sz="1800">
                <a:latin typeface="Tahoma" panose="020B0604030504040204" pitchFamily="34" charset="0"/>
              </a:rPr>
              <a:t>- činnosť určená na uvedenie meradla do stavu odpovedajúceho</a:t>
            </a:r>
          </a:p>
          <a:p>
            <a:pPr>
              <a:spcBef>
                <a:spcPct val="0"/>
              </a:spcBef>
              <a:buClr>
                <a:schemeClr val="bg1"/>
              </a:buClr>
              <a:buFont typeface="Times New Roman" panose="02020603050405020304" pitchFamily="18" charset="0"/>
              <a:buNone/>
            </a:pPr>
            <a:r>
              <a:rPr lang="sk-SK" altLang="sk-SK" sz="1800">
                <a:latin typeface="Tahoma" panose="020B0604030504040204" pitchFamily="34" charset="0"/>
              </a:rPr>
              <a:t>podmienkam jeho používania</a:t>
            </a:r>
          </a:p>
          <a:p>
            <a:pPr>
              <a:spcBef>
                <a:spcPct val="0"/>
              </a:spcBef>
              <a:buClr>
                <a:schemeClr val="bg1"/>
              </a:buClr>
              <a:buFont typeface="Times New Roman" panose="02020603050405020304" pitchFamily="18" charset="0"/>
              <a:buNone/>
            </a:pPr>
            <a:endParaRPr lang="sk-SK" altLang="sk-SK" sz="1800">
              <a:latin typeface="Tahoma" panose="020B0604030504040204" pitchFamily="34" charset="0"/>
            </a:endParaRPr>
          </a:p>
          <a:p>
            <a:pPr>
              <a:spcBef>
                <a:spcPct val="0"/>
              </a:spcBef>
              <a:buClr>
                <a:schemeClr val="bg1"/>
              </a:buClr>
              <a:buFont typeface="Times New Roman" panose="02020603050405020304" pitchFamily="18" charset="0"/>
              <a:buNone/>
            </a:pPr>
            <a:r>
              <a:rPr lang="sk-SK" altLang="sk-SK" sz="1800" i="1">
                <a:solidFill>
                  <a:srgbClr val="FF3300"/>
                </a:solidFill>
                <a:latin typeface="Tahoma" panose="020B0604030504040204" pitchFamily="34" charset="0"/>
              </a:rPr>
              <a:t>Previerka kvality </a:t>
            </a:r>
            <a:r>
              <a:rPr lang="sk-SK" altLang="sk-SK" sz="1800">
                <a:latin typeface="Tahoma" panose="020B0604030504040204" pitchFamily="34" charset="0"/>
              </a:rPr>
              <a:t>- systematické a nezávislé skúmanie s cieľom stanoviť či</a:t>
            </a:r>
          </a:p>
          <a:p>
            <a:pPr>
              <a:spcBef>
                <a:spcPct val="0"/>
              </a:spcBef>
              <a:buClr>
                <a:schemeClr val="bg1"/>
              </a:buClr>
              <a:buFont typeface="Times New Roman" panose="02020603050405020304" pitchFamily="18" charset="0"/>
              <a:buNone/>
            </a:pPr>
            <a:r>
              <a:rPr lang="sk-SK" altLang="sk-SK" sz="1800">
                <a:latin typeface="Tahoma" panose="020B0604030504040204" pitchFamily="34" charset="0"/>
              </a:rPr>
              <a:t>činnosti v oblasti kvality a s nimi spojené výsledky sú v súlade s plánovanými</a:t>
            </a:r>
          </a:p>
          <a:p>
            <a:pPr>
              <a:spcBef>
                <a:spcPct val="0"/>
              </a:spcBef>
              <a:buClr>
                <a:schemeClr val="bg1"/>
              </a:buClr>
              <a:buFont typeface="Times New Roman" panose="02020603050405020304" pitchFamily="18" charset="0"/>
              <a:buNone/>
            </a:pPr>
            <a:r>
              <a:rPr lang="sk-SK" altLang="sk-SK" sz="1800">
                <a:latin typeface="Tahoma" panose="020B0604030504040204" pitchFamily="34" charset="0"/>
              </a:rPr>
              <a:t>zámermi a či sa tieto realizujú efektívne a sú vhodné na dosiahnutie</a:t>
            </a:r>
          </a:p>
          <a:p>
            <a:pPr>
              <a:spcBef>
                <a:spcPct val="0"/>
              </a:spcBef>
              <a:buClr>
                <a:schemeClr val="bg1"/>
              </a:buClr>
              <a:buFont typeface="Times New Roman" panose="02020603050405020304" pitchFamily="18" charset="0"/>
              <a:buNone/>
            </a:pPr>
            <a:r>
              <a:rPr lang="sk-SK" altLang="sk-SK" sz="1800">
                <a:latin typeface="Tahoma" panose="020B0604030504040204" pitchFamily="34" charset="0"/>
              </a:rPr>
              <a:t>stanovených cieľov. Previerka sa aplikuje na systém kvality alebo na jeho prvky </a:t>
            </a:r>
          </a:p>
          <a:p>
            <a:pPr>
              <a:spcBef>
                <a:spcPct val="0"/>
              </a:spcBef>
              <a:buClr>
                <a:schemeClr val="bg1"/>
              </a:buClr>
              <a:buFont typeface="Times New Roman" panose="02020603050405020304" pitchFamily="18" charset="0"/>
              <a:buNone/>
            </a:pPr>
            <a:r>
              <a:rPr lang="sk-SK" altLang="sk-SK" sz="1800">
                <a:latin typeface="Tahoma" panose="020B0604030504040204" pitchFamily="34" charset="0"/>
              </a:rPr>
              <a:t>na procesy, výrobky a služby. </a:t>
            </a:r>
          </a:p>
          <a:p>
            <a:pPr>
              <a:spcBef>
                <a:spcPct val="0"/>
              </a:spcBef>
              <a:buClr>
                <a:schemeClr val="bg1"/>
              </a:buClr>
              <a:buFont typeface="Times New Roman" panose="02020603050405020304" pitchFamily="18" charset="0"/>
              <a:buNone/>
            </a:pPr>
            <a:endParaRPr lang="sk-SK" altLang="sk-SK" sz="1800">
              <a:latin typeface="Tahoma" panose="020B0604030504040204" pitchFamily="34" charset="0"/>
            </a:endParaRPr>
          </a:p>
          <a:p>
            <a:pPr>
              <a:spcBef>
                <a:spcPct val="0"/>
              </a:spcBef>
              <a:buClr>
                <a:schemeClr val="bg1"/>
              </a:buClr>
              <a:buFont typeface="Times New Roman" panose="02020603050405020304" pitchFamily="18" charset="0"/>
              <a:buNone/>
            </a:pPr>
            <a:r>
              <a:rPr lang="sk-SK" altLang="sk-SK" sz="1800" i="1">
                <a:solidFill>
                  <a:srgbClr val="FF3300"/>
                </a:solidFill>
                <a:latin typeface="Tahoma" panose="020B0604030504040204" pitchFamily="34" charset="0"/>
              </a:rPr>
              <a:t>Kontrolný etal</a:t>
            </a:r>
            <a:r>
              <a:rPr lang="en-US" altLang="sk-SK" sz="1800" i="1">
                <a:solidFill>
                  <a:srgbClr val="FF33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ó</a:t>
            </a:r>
            <a:r>
              <a:rPr lang="sk-SK" altLang="sk-SK" sz="1800" i="1">
                <a:solidFill>
                  <a:srgbClr val="FF33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n</a:t>
            </a:r>
            <a:r>
              <a:rPr lang="sk-SK" altLang="sk-SK" sz="1800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sk-SK" altLang="sk-SK" sz="1800">
                <a:latin typeface="Tahoma" panose="020B0604030504040204" pitchFamily="34" charset="0"/>
                <a:cs typeface="Tahoma" panose="020B0604030504040204" pitchFamily="34" charset="0"/>
              </a:rPr>
              <a:t>- meracie zariadenie, výrobok alebo iné objekty, ktoré slúžia</a:t>
            </a:r>
          </a:p>
          <a:p>
            <a:pPr>
              <a:spcBef>
                <a:spcPct val="0"/>
              </a:spcBef>
              <a:buClr>
                <a:schemeClr val="bg1"/>
              </a:buClr>
              <a:buFont typeface="Times New Roman" panose="02020603050405020304" pitchFamily="18" charset="0"/>
              <a:buNone/>
            </a:pPr>
            <a:r>
              <a:rPr lang="sk-SK" altLang="sk-SK" sz="1800">
                <a:latin typeface="Tahoma" panose="020B0604030504040204" pitchFamily="34" charset="0"/>
                <a:cs typeface="Tahoma" panose="020B0604030504040204" pitchFamily="34" charset="0"/>
              </a:rPr>
              <a:t>na vytváranie bázy údajov pre riadenie meracieho procesu tak, že sú týmto</a:t>
            </a:r>
          </a:p>
          <a:p>
            <a:pPr>
              <a:spcBef>
                <a:spcPct val="0"/>
              </a:spcBef>
              <a:buClr>
                <a:schemeClr val="bg1"/>
              </a:buClr>
              <a:buFont typeface="Times New Roman" panose="02020603050405020304" pitchFamily="18" charset="0"/>
              <a:buNone/>
            </a:pPr>
            <a:r>
              <a:rPr lang="sk-SK" altLang="sk-SK" sz="1800">
                <a:latin typeface="Tahoma" panose="020B0604030504040204" pitchFamily="34" charset="0"/>
                <a:cs typeface="Tahoma" panose="020B0604030504040204" pitchFamily="34" charset="0"/>
              </a:rPr>
              <a:t>procesom samy merané.</a:t>
            </a:r>
          </a:p>
          <a:p>
            <a:pPr>
              <a:spcBef>
                <a:spcPct val="0"/>
              </a:spcBef>
              <a:buClr>
                <a:schemeClr val="bg1"/>
              </a:buClr>
              <a:buFont typeface="Times New Roman" panose="02020603050405020304" pitchFamily="18" charset="0"/>
              <a:buNone/>
            </a:pPr>
            <a:endParaRPr lang="sk-SK" altLang="sk-SK" sz="180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2781300"/>
            <a:ext cx="7772400" cy="1584325"/>
          </a:xfrm>
        </p:spPr>
        <p:txBody>
          <a:bodyPr/>
          <a:lstStyle/>
          <a:p>
            <a:pPr algn="ctr" eaLnBrk="1" hangingPunct="1"/>
            <a:r>
              <a:rPr lang="sk-SK" altLang="sk-SK" sz="4000" smtClean="0">
                <a:solidFill>
                  <a:schemeClr val="bg1"/>
                </a:solidFill>
              </a:rPr>
              <a:t>2.</a:t>
            </a:r>
            <a:r>
              <a:rPr lang="en-US" altLang="sk-SK" sz="4000" smtClean="0">
                <a:solidFill>
                  <a:schemeClr val="bg1"/>
                </a:solidFill>
              </a:rPr>
              <a:t>Metrol</a:t>
            </a:r>
            <a:r>
              <a:rPr lang="sk-SK" altLang="sk-SK" sz="4000" smtClean="0">
                <a:solidFill>
                  <a:schemeClr val="bg1"/>
                </a:solidFill>
              </a:rPr>
              <a:t>o</a:t>
            </a:r>
            <a:r>
              <a:rPr lang="en-US" altLang="sk-SK" sz="4000" smtClean="0">
                <a:solidFill>
                  <a:schemeClr val="bg1"/>
                </a:solidFill>
              </a:rPr>
              <a:t>gi</a:t>
            </a:r>
            <a:r>
              <a:rPr lang="sk-SK" altLang="sk-SK" sz="4000" smtClean="0">
                <a:solidFill>
                  <a:schemeClr val="bg1"/>
                </a:solidFill>
              </a:rPr>
              <a:t>cký konfirmačný systém</a:t>
            </a:r>
            <a:endParaRPr lang="cs-CZ" altLang="sk-SK" smtClean="0">
              <a:solidFill>
                <a:schemeClr val="bg1"/>
              </a:solidFill>
              <a:latin typeface="Tahoma" panose="020B060403050404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76250"/>
            <a:ext cx="8229600" cy="6121400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sk-SK" altLang="sk-SK" sz="2000" smtClean="0">
                <a:latin typeface="Tahoma" panose="020B0604030504040204" pitchFamily="34" charset="0"/>
              </a:rPr>
              <a:t>Súčasťou realizácie </a:t>
            </a:r>
            <a:r>
              <a:rPr lang="sk-SK" altLang="sk-SK" sz="2000" smtClean="0">
                <a:solidFill>
                  <a:srgbClr val="FF3300"/>
                </a:solidFill>
                <a:latin typeface="Tahoma" panose="020B0604030504040204" pitchFamily="34" charset="0"/>
              </a:rPr>
              <a:t>systému manažérstva merania</a:t>
            </a:r>
            <a:r>
              <a:rPr lang="sk-SK" altLang="sk-SK" sz="2000" smtClean="0">
                <a:latin typeface="Tahoma" panose="020B0604030504040204" pitchFamily="34" charset="0"/>
              </a:rPr>
              <a:t> je zavedenie</a:t>
            </a:r>
          </a:p>
          <a:p>
            <a:pPr algn="just"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sk-SK" altLang="sk-SK" sz="2000" smtClean="0">
                <a:solidFill>
                  <a:srgbClr val="FF3300"/>
                </a:solidFill>
                <a:latin typeface="Tahoma" panose="020B0604030504040204" pitchFamily="34" charset="0"/>
              </a:rPr>
              <a:t>metrologického konfirmačného systému</a:t>
            </a:r>
            <a:r>
              <a:rPr lang="sk-SK" altLang="sk-SK" sz="2000" smtClean="0">
                <a:latin typeface="Tahoma" panose="020B0604030504040204" pitchFamily="34" charset="0"/>
              </a:rPr>
              <a:t> alebo </a:t>
            </a:r>
            <a:r>
              <a:rPr lang="sk-SK" altLang="sk-SK" sz="2000" smtClean="0">
                <a:solidFill>
                  <a:srgbClr val="FF3300"/>
                </a:solidFill>
                <a:latin typeface="Tahoma" panose="020B0604030504040204" pitchFamily="34" charset="0"/>
              </a:rPr>
              <a:t>konfirmačného systému</a:t>
            </a:r>
            <a:r>
              <a:rPr lang="sk-SK" altLang="sk-SK" sz="2000" smtClean="0">
                <a:latin typeface="Tahoma" panose="020B0604030504040204" pitchFamily="34" charset="0"/>
              </a:rPr>
              <a:t>. </a:t>
            </a:r>
          </a:p>
          <a:p>
            <a:pPr algn="just"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endParaRPr lang="sk-SK" altLang="sk-SK" sz="2000" smtClean="0">
              <a:latin typeface="Tahoma" panose="020B0604030504040204" pitchFamily="34" charset="0"/>
            </a:endParaRPr>
          </a:p>
          <a:p>
            <a:pPr algn="just"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sk-SK" altLang="sk-SK" sz="2000" smtClean="0">
                <a:latin typeface="Tahoma" panose="020B0604030504040204" pitchFamily="34" charset="0"/>
              </a:rPr>
              <a:t>Cieľom </a:t>
            </a:r>
            <a:r>
              <a:rPr lang="sk-SK" altLang="sk-SK" sz="2000" i="1" smtClean="0">
                <a:latin typeface="Tahoma" panose="020B0604030504040204" pitchFamily="34" charset="0"/>
              </a:rPr>
              <a:t>metrologického konfirmačného systému</a:t>
            </a:r>
            <a:r>
              <a:rPr lang="sk-SK" altLang="sk-SK" sz="2000" smtClean="0">
                <a:latin typeface="Tahoma" panose="020B0604030504040204" pitchFamily="34" charset="0"/>
              </a:rPr>
              <a:t> je zabezpečiť, aby</a:t>
            </a:r>
          </a:p>
          <a:p>
            <a:pPr algn="just"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sk-SK" altLang="sk-SK" sz="2000" smtClean="0">
                <a:latin typeface="Tahoma" panose="020B0604030504040204" pitchFamily="34" charset="0"/>
              </a:rPr>
              <a:t>meracie zariadenie </a:t>
            </a:r>
            <a:r>
              <a:rPr lang="cs-CZ" altLang="sk-SK" sz="2000" smtClean="0">
                <a:latin typeface="Tahoma" panose="020B0604030504040204" pitchFamily="34" charset="0"/>
              </a:rPr>
              <a:t>fungovalo tak, ako je zamýšľané. Musí sa</a:t>
            </a:r>
          </a:p>
          <a:p>
            <a:pPr algn="just"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sk-SK" sz="2000" smtClean="0">
                <a:latin typeface="Tahoma" panose="020B0604030504040204" pitchFamily="34" charset="0"/>
              </a:rPr>
              <a:t>minimalizovať  riziko, že meracie zariadenie bude vykazovať výsledky s</a:t>
            </a:r>
          </a:p>
          <a:p>
            <a:pPr algn="just"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sk-SK" sz="2000" smtClean="0">
                <a:latin typeface="Tahoma" panose="020B0604030504040204" pitchFamily="34" charset="0"/>
              </a:rPr>
              <a:t>neprijateľnými chybami.</a:t>
            </a:r>
          </a:p>
          <a:p>
            <a:pPr algn="just"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endParaRPr lang="sk-SK" altLang="sk-SK" sz="2000" smtClean="0">
              <a:latin typeface="Tahoma" panose="020B0604030504040204" pitchFamily="34" charset="0"/>
            </a:endParaRPr>
          </a:p>
          <a:p>
            <a:pPr algn="just"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sk-SK" altLang="sk-SK" sz="2000" smtClean="0">
                <a:latin typeface="Tahoma" panose="020B0604030504040204" pitchFamily="34" charset="0"/>
              </a:rPr>
              <a:t>Konfirmačný systém obsahuje:</a:t>
            </a:r>
          </a:p>
          <a:p>
            <a:pPr algn="just" eaLnBrk="1" hangingPunct="1">
              <a:lnSpc>
                <a:spcPct val="80000"/>
              </a:lnSpc>
              <a:spcBef>
                <a:spcPct val="0"/>
              </a:spcBef>
            </a:pPr>
            <a:r>
              <a:rPr lang="sk-SK" altLang="sk-SK" sz="2000" smtClean="0">
                <a:latin typeface="Tahoma" panose="020B0604030504040204" pitchFamily="34" charset="0"/>
              </a:rPr>
              <a:t>položky meracieho zariadenia</a:t>
            </a:r>
          </a:p>
          <a:p>
            <a:pPr algn="just" eaLnBrk="1" hangingPunct="1">
              <a:lnSpc>
                <a:spcPct val="80000"/>
              </a:lnSpc>
              <a:spcBef>
                <a:spcPct val="0"/>
              </a:spcBef>
            </a:pPr>
            <a:r>
              <a:rPr lang="sk-SK" altLang="sk-SK" sz="2000" smtClean="0">
                <a:latin typeface="Tahoma" panose="020B0604030504040204" pitchFamily="34" charset="0"/>
              </a:rPr>
              <a:t>rozdelenie zodpovednosti a činnosti</a:t>
            </a:r>
          </a:p>
          <a:p>
            <a:pPr algn="just" eaLnBrk="1" hangingPunct="1">
              <a:lnSpc>
                <a:spcPct val="80000"/>
              </a:lnSpc>
              <a:spcBef>
                <a:spcPct val="0"/>
              </a:spcBef>
            </a:pPr>
            <a:r>
              <a:rPr lang="sk-SK" altLang="sk-SK" sz="2000" smtClean="0">
                <a:latin typeface="Tahoma" panose="020B0604030504040204" pitchFamily="34" charset="0"/>
              </a:rPr>
              <a:t>spôsob dosiahnutia požadovanej presnosti </a:t>
            </a:r>
            <a:endParaRPr lang="en-US" altLang="sk-SK" sz="2000" smtClean="0">
              <a:latin typeface="Tahoma" panose="020B0604030504040204" pitchFamily="34" charset="0"/>
            </a:endParaRPr>
          </a:p>
          <a:p>
            <a:pPr algn="just"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endParaRPr lang="en-US" altLang="sk-SK" sz="2000" smtClean="0">
              <a:latin typeface="Tahoma" panose="020B0604030504040204" pitchFamily="34" charset="0"/>
            </a:endParaRPr>
          </a:p>
          <a:p>
            <a:pPr algn="just"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sk-SK" sz="2000" smtClean="0">
                <a:latin typeface="Tahoma" panose="020B0604030504040204" pitchFamily="34" charset="0"/>
              </a:rPr>
              <a:t>Polo</a:t>
            </a:r>
            <a:r>
              <a:rPr lang="sk-SK" altLang="sk-SK" sz="2000" smtClean="0">
                <a:latin typeface="Tahoma" panose="020B0604030504040204" pitchFamily="34" charset="0"/>
              </a:rPr>
              <a:t>žky meracieho zariadenia sa majú nachádzať v stave zhody s</a:t>
            </a:r>
          </a:p>
          <a:p>
            <a:pPr algn="just"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sk-SK" altLang="sk-SK" sz="2000" smtClean="0">
                <a:latin typeface="Tahoma" panose="020B0604030504040204" pitchFamily="34" charset="0"/>
              </a:rPr>
              <a:t>Požiadavkami kladenými na jeho zamýšľané použitie – zavádza sa</a:t>
            </a:r>
          </a:p>
          <a:p>
            <a:pPr algn="just"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sk-SK" altLang="sk-SK" sz="2000" smtClean="0">
                <a:latin typeface="Tahoma" panose="020B0604030504040204" pitchFamily="34" charset="0"/>
              </a:rPr>
              <a:t>pojem </a:t>
            </a:r>
            <a:r>
              <a:rPr lang="sk-SK" altLang="sk-SK" sz="2000" smtClean="0">
                <a:solidFill>
                  <a:srgbClr val="FF3300"/>
                </a:solidFill>
                <a:latin typeface="Tahoma" panose="020B0604030504040204" pitchFamily="34" charset="0"/>
              </a:rPr>
              <a:t>metrologická konfirmácia</a:t>
            </a:r>
            <a:r>
              <a:rPr lang="sk-SK" altLang="sk-SK" sz="2000" i="1" smtClean="0">
                <a:latin typeface="Tahoma" panose="020B0604030504040204" pitchFamily="34" charset="0"/>
              </a:rPr>
              <a:t>.  </a:t>
            </a:r>
            <a:r>
              <a:rPr lang="sk-SK" altLang="sk-SK" sz="2000" smtClean="0">
                <a:latin typeface="Tahoma" panose="020B0604030504040204" pitchFamily="34" charset="0"/>
              </a:rPr>
              <a:t>Met</a:t>
            </a:r>
            <a:r>
              <a:rPr lang="en-US" altLang="sk-SK" sz="2000" smtClean="0">
                <a:latin typeface="Tahoma" panose="020B0604030504040204" pitchFamily="34" charset="0"/>
                <a:cs typeface="Tahoma" panose="020B0604030504040204" pitchFamily="34" charset="0"/>
              </a:rPr>
              <a:t>ó</a:t>
            </a:r>
            <a:r>
              <a:rPr lang="sk-SK" altLang="sk-SK" sz="2000" smtClean="0">
                <a:latin typeface="Tahoma" panose="020B0604030504040204" pitchFamily="34" charset="0"/>
                <a:cs typeface="Tahoma" panose="020B0604030504040204" pitchFamily="34" charset="0"/>
              </a:rPr>
              <a:t>dy používané pri zavádzaní</a:t>
            </a:r>
          </a:p>
          <a:p>
            <a:pPr algn="just"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sk-SK" altLang="sk-SK" sz="2000" smtClean="0">
                <a:latin typeface="Tahoma" panose="020B0604030504040204" pitchFamily="34" charset="0"/>
                <a:cs typeface="Tahoma" panose="020B0604030504040204" pitchFamily="34" charset="0"/>
              </a:rPr>
              <a:t>konfirmačného systému sa musia dokumentovať. Preto sa vytvára</a:t>
            </a:r>
          </a:p>
          <a:p>
            <a:pPr algn="just"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sk-SK" altLang="sk-SK" sz="2000" smtClean="0">
                <a:latin typeface="Tahoma" panose="020B0604030504040204" pitchFamily="34" charset="0"/>
                <a:cs typeface="Tahoma" panose="020B0604030504040204" pitchFamily="34" charset="0"/>
              </a:rPr>
              <a:t>príručka kvality konfirmačného systému.</a:t>
            </a:r>
            <a:endParaRPr lang="en-US" altLang="sk-SK" sz="2000" smtClean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algn="just"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endParaRPr lang="cs-CZ" altLang="sk-SK" sz="2000" smtClean="0">
              <a:latin typeface="Tahoma" panose="020B0604030504040204" pitchFamily="34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sk-SK" altLang="sk-SK" sz="2000" smtClean="0">
              <a:latin typeface="Tahoma" panose="020B0604030504040204" pitchFamily="34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sk-SK" sz="2000" smtClean="0">
              <a:latin typeface="Tahoma" panose="020B060403050404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sk-SK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sk-SK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balíka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769</TotalTime>
  <Words>2684</Words>
  <Application>Microsoft Office PowerPoint</Application>
  <PresentationFormat>Prezentácia na obrazovke (4:3)</PresentationFormat>
  <Paragraphs>389</Paragraphs>
  <Slides>41</Slides>
  <Notes>0</Notes>
  <HiddenSlides>0</HiddenSlides>
  <MMClips>0</MMClips>
  <ScaleCrop>false</ScaleCrop>
  <HeadingPairs>
    <vt:vector size="8" baseType="variant">
      <vt:variant>
        <vt:lpstr>Použité písma</vt:lpstr>
      </vt:variant>
      <vt:variant>
        <vt:i4>6</vt:i4>
      </vt:variant>
      <vt:variant>
        <vt:lpstr>Motív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snímok</vt:lpstr>
      </vt:variant>
      <vt:variant>
        <vt:i4>41</vt:i4>
      </vt:variant>
    </vt:vector>
  </HeadingPairs>
  <TitlesOfParts>
    <vt:vector size="49" baseType="lpstr">
      <vt:lpstr>Arial</vt:lpstr>
      <vt:lpstr>Wingdings</vt:lpstr>
      <vt:lpstr>Calibri</vt:lpstr>
      <vt:lpstr>Arial Black</vt:lpstr>
      <vt:lpstr>Times New Roman</vt:lpstr>
      <vt:lpstr>Tahoma</vt:lpstr>
      <vt:lpstr>Pixel</vt:lpstr>
      <vt:lpstr>Microsoft Equation 3.0</vt:lpstr>
      <vt:lpstr>Systémy manažérstva merania</vt:lpstr>
      <vt:lpstr>1.Politika metrológie a kvalita</vt:lpstr>
      <vt:lpstr>Súčasne s prirodzenými požiadavkami na kvalitu výrobkov, služieb a procesov narastajú aj požiadavky na metrologické zabezpečenie hlavných činností organizácie. Systém metrologického zabezpečenia predstavuje dôležitú súčasť systémov riadenia kvality.</vt:lpstr>
      <vt:lpstr>Prezentácia programu PowerPoint</vt:lpstr>
      <vt:lpstr>1.1.Dôležité definície</vt:lpstr>
      <vt:lpstr>Prezentácia programu PowerPoint</vt:lpstr>
      <vt:lpstr>Prezentácia programu PowerPoint</vt:lpstr>
      <vt:lpstr>2.Metrologický konfirmačný systém</vt:lpstr>
      <vt:lpstr>Prezentácia programu PowerPoint</vt:lpstr>
      <vt:lpstr>Prezentácia programu PowerPoint</vt:lpstr>
      <vt:lpstr>2.1 Prvky konfirmačného systému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2.2 Obmedzenia metrologického konfirmačného systému</vt:lpstr>
      <vt:lpstr>Prezentácia programu PowerPoint</vt:lpstr>
      <vt:lpstr>3. Systém riadenia meracieho procesu</vt:lpstr>
      <vt:lpstr>Systém manažérstva merania má zabezpečiť to, že meracie zariadenie a meracie procesy vyhovujú svojmu zamýšľanému použitiu. Táto úloha sa zabezpečuje  konfirmáciou meracieho zariadenia a riadením meracích procesov. Z hľadiska metrologického zabezpečenia kvality výrobkov je dôležité riadiť všetky meracie procesy (súčasťou sú meradlá, prístroje, snímače, špeciálne skúšobné a programové vybavenie), ktoré sa používajú pri vývoji, výrobe, uvádzaní do činnosti, servise a recyklácii. Je potrebné sledovať merací proces tak, aby neistoty merania zodpovedali požiadavkám.   </vt:lpstr>
      <vt:lpstr>3.1Prvky systému riadenia merania</vt:lpstr>
      <vt:lpstr>Systém riadenia meracích procesov má zabezpečiť rýchle zistenie odchýlok presahujúcich hranice dovolených odchýlok, ich analýzu a včasnú korekciu. Všetky postupy vytvorené na tento účel treba dokumentovať, aby mohli slúžiť na preukázanie spôsobilosti meracieho procesu a tiež ako návod na ich  použitie.</vt:lpstr>
      <vt:lpstr>Prezentácia programu PowerPoint</vt:lpstr>
      <vt:lpstr>Prezentácia programu PowerPoint</vt:lpstr>
      <vt:lpstr>3.1.1 Definovanie meracieho procesu</vt:lpstr>
      <vt:lpstr>Prezentácia programu PowerPoint</vt:lpstr>
      <vt:lpstr>3.1.2 Spôsoby  a  intervaly zberu údajov o meracom procese</vt:lpstr>
      <vt:lpstr>Prezentácia programu PowerPoint</vt:lpstr>
      <vt:lpstr>3.1.3  Analýza údajov pre riadenie meracieho procesu</vt:lpstr>
      <vt:lpstr>Prezentácia programu PowerPoint</vt:lpstr>
      <vt:lpstr>Regulačný diagram </vt:lpstr>
      <vt:lpstr>3.1.4 Nápravné opatrenia</vt:lpstr>
      <vt:lpstr>Prezentácia programu PowerPoint</vt:lpstr>
      <vt:lpstr>Požiadavky na zabezpečenie kvality meracieho zariadenia</vt:lpstr>
      <vt:lpstr>Prezentácia programu PowerPoint</vt:lpstr>
      <vt:lpstr>Prezentácia programu PowerPoint</vt:lpstr>
      <vt:lpstr>Základné požiadavky na volbu snímača</vt:lpstr>
      <vt:lpstr>Prezentácia programu PowerPoint</vt:lpstr>
      <vt:lpstr>Statické charakteristiky snímača</vt:lpstr>
      <vt:lpstr>Statické charakteristiky snímača - chyby</vt:lpstr>
      <vt:lpstr>Prezentácia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Riadenie meracích procesov</dc:title>
  <dc:creator>Miroslav Dovica</dc:creator>
  <cp:lastModifiedBy>Z400-VG</cp:lastModifiedBy>
  <cp:revision>119</cp:revision>
  <dcterms:created xsi:type="dcterms:W3CDTF">2007-10-02T06:30:03Z</dcterms:created>
  <dcterms:modified xsi:type="dcterms:W3CDTF">2022-12-21T08:12:55Z</dcterms:modified>
</cp:coreProperties>
</file>