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D4C9-870E-462F-88A6-AE5869B886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5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72EA-AE27-461C-93B0-1C1A858695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1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4D19-55AC-4748-84C2-5F5B6CAF5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41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6ADAE-0C9C-41D0-80E6-942A164E39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78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E63C7-734E-4C54-BCC1-FAA8B6DC51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39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C4A1-838E-4590-BC35-EA1AAF7A49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14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8508E-CBE8-48E8-A05B-258D8C427E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3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98464-7CB2-4619-8AC7-D222118C65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89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6946D-D2EA-4E61-9339-B5A2296B5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0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CC35-057C-4969-AD2B-7C5B1D11A4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16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A8B17-BCD8-4EB6-9DDC-2FE9F2F575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59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61D5-5909-49A2-8027-55A617697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83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B378-E1A9-4613-8E8B-48F0A55B3D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5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C24C-BECF-44D1-9898-6631D92BFA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15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štýly predlohy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Tretia úroveň</a:t>
            </a:r>
          </a:p>
          <a:p>
            <a:pPr lvl="3"/>
            <a:r>
              <a:rPr lang="cs-CZ" altLang="sk-SK" smtClean="0"/>
              <a:t>Štvrtá úroveň</a:t>
            </a:r>
          </a:p>
          <a:p>
            <a:pPr lvl="4"/>
            <a:r>
              <a:rPr lang="cs-CZ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ADC0C0-8279-47B7-B90F-96201E18D0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.w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1.w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1.wmf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.wmf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w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1.wmf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9.wmf"/><Relationship Id="rId3" Type="http://schemas.openxmlformats.org/officeDocument/2006/relationships/image" Target="../media/image1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 sz="2400" smtClean="0"/>
              <a:t>Predn</a:t>
            </a:r>
            <a:r>
              <a:rPr lang="sk-SK" altLang="sk-SK" sz="2400" smtClean="0"/>
              <a:t>áška č.5</a:t>
            </a:r>
            <a:r>
              <a:rPr lang="cs-CZ" altLang="sk-SK" smtClean="0"/>
              <a:t/>
            </a:r>
            <a:br>
              <a:rPr lang="cs-CZ" altLang="sk-SK" smtClean="0"/>
            </a:br>
            <a:endParaRPr lang="cs-CZ" altLang="sk-SK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r>
              <a:rPr lang="sk-SK" altLang="sk-SK" sz="3600" b="1" smtClean="0"/>
              <a:t>ROZMEROVÉ OBVODY </a:t>
            </a:r>
          </a:p>
          <a:p>
            <a:pPr algn="ctr" eaLnBrk="1" hangingPunct="1">
              <a:buFontTx/>
              <a:buNone/>
            </a:pPr>
            <a:r>
              <a:rPr lang="sk-SK" altLang="sk-SK" sz="3600" b="1" smtClean="0"/>
              <a:t>ÚPLNNÁ A NEÚPLNNÁ ZAMENITEĽNOSŤ</a:t>
            </a:r>
            <a:r>
              <a:rPr lang="cs-CZ" altLang="sk-SK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-108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itchFamily="18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-1087438"/>
            <a:ext cx="9144000" cy="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485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itchFamily="18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-83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itchFamily="18" charset="0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-833438"/>
            <a:ext cx="9144000" cy="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4013200"/>
            <a:ext cx="54927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k-SK" altLang="sk-SK" sz="1800">
              <a:solidFill>
                <a:srgbClr val="4E667C"/>
              </a:solidFill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k-SK" altLang="sk-SK" sz="1800">
                <a:solidFill>
                  <a:srgbClr val="4E667C"/>
                </a:solidFill>
              </a:rPr>
              <a:t>´       </a:t>
            </a:r>
            <a:r>
              <a:rPr lang="sk-SK" altLang="sk-SK" sz="2400"/>
              <a:t>súradnica stredu tolerančného poľa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sk-SK" sz="2400">
              <a:latin typeface="Times New Roman" pitchFamily="18" charset="0"/>
            </a:endParaRPr>
          </a:p>
        </p:txBody>
      </p:sp>
      <p:sp>
        <p:nvSpPr>
          <p:cNvPr id="14347" name="Rectangle 2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595313"/>
          </a:xfrm>
        </p:spPr>
        <p:txBody>
          <a:bodyPr/>
          <a:lstStyle/>
          <a:p>
            <a:r>
              <a:rPr lang="sk-SK" altLang="sk-SK" sz="3200" b="1" smtClean="0"/>
              <a:t>Štatistická metóda- neúplná zameniteľnosť</a:t>
            </a:r>
            <a:endParaRPr lang="cs-CZ" altLang="sk-SK" sz="3200" b="1" smtClean="0"/>
          </a:p>
        </p:txBody>
      </p:sp>
      <p:graphicFrame>
        <p:nvGraphicFramePr>
          <p:cNvPr id="14348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651000" y="3141663"/>
          <a:ext cx="31369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Rovnica" r:id="rId4" imgW="1651000" imgH="558800" progId="Equation.3">
                  <p:embed/>
                </p:oleObj>
              </mc:Choice>
              <mc:Fallback>
                <p:oleObj name="Rovnica" r:id="rId4" imgW="1651000" imgH="558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141663"/>
                        <a:ext cx="3136900" cy="1062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7"/>
          <p:cNvGraphicFramePr>
            <a:graphicFrameLocks noChangeAspect="1"/>
          </p:cNvGraphicFramePr>
          <p:nvPr/>
        </p:nvGraphicFramePr>
        <p:xfrm>
          <a:off x="5364163" y="3141663"/>
          <a:ext cx="280828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Rovnica" r:id="rId6" imgW="1079032" imgH="393529" progId="Equation.3">
                  <p:embed/>
                </p:oleObj>
              </mc:Choice>
              <mc:Fallback>
                <p:oleObj name="Rovnica" r:id="rId6" imgW="1079032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141663"/>
                        <a:ext cx="2808287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8"/>
          <p:cNvGraphicFramePr>
            <a:graphicFrameLocks noChangeAspect="1"/>
          </p:cNvGraphicFramePr>
          <p:nvPr/>
        </p:nvGraphicFramePr>
        <p:xfrm>
          <a:off x="971550" y="4941888"/>
          <a:ext cx="51831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Rovnica" r:id="rId8" imgW="2273300" imgH="444500" progId="Equation.3">
                  <p:embed/>
                </p:oleObj>
              </mc:Choice>
              <mc:Fallback>
                <p:oleObj name="Rovnica" r:id="rId8" imgW="2273300" imgH="4445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941888"/>
                        <a:ext cx="5183188" cy="1019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20"/>
          <p:cNvSpPr>
            <a:spLocks noChangeArrowheads="1"/>
          </p:cNvSpPr>
          <p:nvPr/>
        </p:nvSpPr>
        <p:spPr bwMode="auto">
          <a:xfrm>
            <a:off x="539750" y="1125538"/>
            <a:ext cx="835342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/>
              <a:t>Pri riešení rozmerových obvodov štatistickou metódou predpokladáme, že sa odchýlky vo výrobnom procese budú vyskytovať ako náhodné veličiny. Východiskom riešenia sú vzťahy platné pre sčítanie stredných hodnôt a rozptylov.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k-SK" altLang="sk-SK" sz="2400"/>
              <a:t>Pre toleranciu výsledného </a:t>
            </a:r>
            <a:r>
              <a:rPr lang="en-US" altLang="sk-SK" sz="2400"/>
              <a:t>(</a:t>
            </a:r>
            <a:r>
              <a:rPr lang="sk-SK" altLang="sk-SK" sz="2400"/>
              <a:t>závislého</a:t>
            </a:r>
            <a:r>
              <a:rPr lang="en-US" altLang="sk-SK" sz="2400"/>
              <a:t>)</a:t>
            </a:r>
            <a:r>
              <a:rPr lang="sk-SK" altLang="sk-SK" sz="2400"/>
              <a:t> tolerovaného rozmeru platí: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sk-SK" sz="2400"/>
          </a:p>
        </p:txBody>
      </p:sp>
      <p:graphicFrame>
        <p:nvGraphicFramePr>
          <p:cNvPr id="14352" name="Object 24"/>
          <p:cNvGraphicFramePr>
            <a:graphicFrameLocks noGrp="1" noChangeAspect="1"/>
          </p:cNvGraphicFramePr>
          <p:nvPr>
            <p:ph sz="half" idx="2"/>
          </p:nvPr>
        </p:nvGraphicFramePr>
        <p:xfrm>
          <a:off x="6516688" y="4935538"/>
          <a:ext cx="237648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Rovnica" r:id="rId10" imgW="952087" imgH="393529" progId="Equation.3">
                  <p:embed/>
                </p:oleObj>
              </mc:Choice>
              <mc:Fallback>
                <p:oleObj name="Rovnica" r:id="rId10" imgW="952087" imgH="39352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935538"/>
                        <a:ext cx="2376487" cy="982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8281987" cy="2952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altLang="sk-SK" sz="14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600" smtClean="0">
                <a:solidFill>
                  <a:srgbClr val="4E667C"/>
                </a:solidFill>
                <a:latin typeface="Tahoma" pitchFamily="34" charset="0"/>
              </a:rPr>
              <a:t> 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      - koeficient pomerného rozpätia  rozdelenia pre i-ty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        čiastkový (nezávislý ) rozmer,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altLang="sk-SK" sz="2400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      - koeficient asymetrie  rozdelenia pre i-ty čiastkový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        rozmer,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       ,       - koeficienty pre výsledný rozmer</a:t>
            </a:r>
            <a:endParaRPr lang="cs-CZ" altLang="sk-SK" sz="2400" smtClean="0">
              <a:latin typeface="Tahoma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aphicFrame>
        <p:nvGraphicFramePr>
          <p:cNvPr id="15369" name="Object 15"/>
          <p:cNvGraphicFramePr>
            <a:graphicFrameLocks noChangeAspect="1"/>
          </p:cNvGraphicFramePr>
          <p:nvPr/>
        </p:nvGraphicFramePr>
        <p:xfrm>
          <a:off x="827088" y="1557338"/>
          <a:ext cx="4524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Rovnica" r:id="rId4" imgW="152268" imgH="215713" progId="Equation.3">
                  <p:embed/>
                </p:oleObj>
              </mc:Choice>
              <mc:Fallback>
                <p:oleObj name="Rovnica" r:id="rId4" imgW="152268" imgH="2157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45243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aphicFrame>
        <p:nvGraphicFramePr>
          <p:cNvPr id="15371" name="Object 17"/>
          <p:cNvGraphicFramePr>
            <a:graphicFrameLocks noChangeAspect="1"/>
          </p:cNvGraphicFramePr>
          <p:nvPr/>
        </p:nvGraphicFramePr>
        <p:xfrm>
          <a:off x="827088" y="2636838"/>
          <a:ext cx="3540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Rovnica" r:id="rId6" imgW="177646" imgH="228402" progId="Equation.3">
                  <p:embed/>
                </p:oleObj>
              </mc:Choice>
              <mc:Fallback>
                <p:oleObj name="Rovnica" r:id="rId6" imgW="177646" imgH="22840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36838"/>
                        <a:ext cx="3540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9"/>
          <p:cNvGraphicFramePr>
            <a:graphicFrameLocks noChangeAspect="1"/>
          </p:cNvGraphicFramePr>
          <p:nvPr/>
        </p:nvGraphicFramePr>
        <p:xfrm>
          <a:off x="850900" y="3357563"/>
          <a:ext cx="4810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Rovnica" r:id="rId8" imgW="190500" imgH="228600" progId="Equation.3">
                  <p:embed/>
                </p:oleObj>
              </mc:Choice>
              <mc:Fallback>
                <p:oleObj name="Rovnica" r:id="rId8" imgW="1905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357563"/>
                        <a:ext cx="4810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aphicFrame>
        <p:nvGraphicFramePr>
          <p:cNvPr id="15374" name="Object 21"/>
          <p:cNvGraphicFramePr>
            <a:graphicFrameLocks noChangeAspect="1"/>
          </p:cNvGraphicFramePr>
          <p:nvPr/>
        </p:nvGraphicFramePr>
        <p:xfrm>
          <a:off x="1412875" y="3357563"/>
          <a:ext cx="4953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Rovnica" r:id="rId10" imgW="215806" imgH="228501" progId="Equation.3">
                  <p:embed/>
                </p:oleObj>
              </mc:Choice>
              <mc:Fallback>
                <p:oleObj name="Rovnica" r:id="rId10" imgW="215806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357563"/>
                        <a:ext cx="4953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5376" name="Rectangle 2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811213"/>
          </a:xfrm>
          <a:noFill/>
        </p:spPr>
        <p:txBody>
          <a:bodyPr/>
          <a:lstStyle/>
          <a:p>
            <a:r>
              <a:rPr lang="sk-SK" altLang="sk-SK" sz="3200" b="1" smtClean="0"/>
              <a:t>Štatistická metóda- neúplná zameniteľnosť</a:t>
            </a:r>
            <a:endParaRPr lang="cs-CZ" altLang="sk-SK" sz="3200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15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739775"/>
          </a:xfrm>
        </p:spPr>
        <p:txBody>
          <a:bodyPr/>
          <a:lstStyle/>
          <a:p>
            <a:r>
              <a:rPr lang="sk-SK" altLang="sk-SK" sz="3200" b="1" smtClean="0"/>
              <a:t>Koeficient pomerného rozpätia rozdelenia</a:t>
            </a:r>
            <a:endParaRPr lang="cs-CZ" altLang="sk-SK" sz="3200" b="1" smtClean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5580063" y="1447800"/>
          <a:ext cx="18716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Rovnica" r:id="rId4" imgW="711200" imgH="228600" progId="Equation.3">
                  <p:embed/>
                </p:oleObj>
              </mc:Choice>
              <mc:Fallback>
                <p:oleObj name="Rovnica" r:id="rId4" imgW="711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447800"/>
                        <a:ext cx="1871662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aphicFrame>
        <p:nvGraphicFramePr>
          <p:cNvPr id="16391" name="Object 6"/>
          <p:cNvGraphicFramePr>
            <a:graphicFrameLocks noChangeAspect="1"/>
          </p:cNvGraphicFramePr>
          <p:nvPr/>
        </p:nvGraphicFramePr>
        <p:xfrm>
          <a:off x="755650" y="1277938"/>
          <a:ext cx="237648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Rovnica" r:id="rId6" imgW="1218671" imgH="431613" progId="Equation.3">
                  <p:embed/>
                </p:oleObj>
              </mc:Choice>
              <mc:Fallback>
                <p:oleObj name="Rovnica" r:id="rId6" imgW="1218671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77938"/>
                        <a:ext cx="2376488" cy="836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2" name="Picture 7" descr="OBR4_8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54300"/>
            <a:ext cx="8135937" cy="3941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3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7092950" y="5373688"/>
          <a:ext cx="11541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Rovnica" r:id="rId9" imgW="482181" imgH="177646" progId="Equation.3">
                  <p:embed/>
                </p:oleObj>
              </mc:Choice>
              <mc:Fallback>
                <p:oleObj name="Rovnica" r:id="rId9" imgW="482181" imgH="17764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11541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3419475" y="162877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/>
              <a:t>obvykle</a:t>
            </a:r>
            <a:endParaRPr lang="cs-CZ" altLang="sk-S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3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15"/>
          <p:cNvSpPr>
            <a:spLocks noChangeArrowheads="1"/>
          </p:cNvSpPr>
          <p:nvPr/>
        </p:nvSpPr>
        <p:spPr bwMode="auto">
          <a:xfrm>
            <a:off x="250825" y="333375"/>
            <a:ext cx="835342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sk-SK" altLang="sk-SK" sz="1000" b="1"/>
          </a:p>
          <a:p>
            <a:pPr eaLnBrk="1" hangingPunct="1">
              <a:buFontTx/>
              <a:buNone/>
            </a:pPr>
            <a:r>
              <a:rPr lang="sk-SK" altLang="sk-SK" b="1"/>
              <a:t>Koeficient pomern</a:t>
            </a:r>
            <a:r>
              <a:rPr lang="en-US" altLang="sk-SK" b="1"/>
              <a:t>ej asymetrie</a:t>
            </a:r>
            <a:r>
              <a:rPr lang="sk-SK" altLang="sk-SK" b="1"/>
              <a:t> rozdelenia</a:t>
            </a:r>
            <a:endParaRPr lang="en-US" altLang="sk-SK" b="1"/>
          </a:p>
          <a:p>
            <a:pPr eaLnBrk="1" hangingPunct="1">
              <a:buFontTx/>
              <a:buNone/>
            </a:pPr>
            <a:endParaRPr lang="sk-SK" altLang="sk-SK" b="1">
              <a:solidFill>
                <a:srgbClr val="4E667C"/>
              </a:solidFill>
            </a:endParaRPr>
          </a:p>
          <a:p>
            <a:pPr eaLnBrk="1" hangingPunct="1">
              <a:buFontTx/>
              <a:buNone/>
            </a:pPr>
            <a:r>
              <a:rPr lang="sk-SK" altLang="sk-SK" sz="2000">
                <a:solidFill>
                  <a:srgbClr val="4E667C"/>
                </a:solidFill>
                <a:latin typeface="Tahoma" pitchFamily="34" charset="0"/>
              </a:rPr>
              <a:t>                                                                                                          </a:t>
            </a:r>
          </a:p>
          <a:p>
            <a:pPr eaLnBrk="1" hangingPunct="1">
              <a:buFontTx/>
              <a:buNone/>
            </a:pPr>
            <a:endParaRPr lang="sk-SK" altLang="sk-SK" sz="2400">
              <a:latin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sk-SK" altLang="sk-SK" sz="2400">
                <a:latin typeface="Tahoma" pitchFamily="34" charset="0"/>
              </a:rPr>
              <a:t>                 vyjadruje percento </a:t>
            </a:r>
            <a:r>
              <a:rPr lang="en-US" altLang="sk-SK" sz="2400">
                <a:latin typeface="Tahoma" pitchFamily="34" charset="0"/>
              </a:rPr>
              <a:t>o</a:t>
            </a:r>
            <a:r>
              <a:rPr lang="sk-SK" altLang="sk-SK" sz="2400">
                <a:latin typeface="Tahoma" pitchFamily="34" charset="0"/>
              </a:rPr>
              <a:t>praviteľných nepodarkov</a:t>
            </a:r>
          </a:p>
          <a:p>
            <a:pPr eaLnBrk="1" hangingPunct="1">
              <a:buFontTx/>
              <a:buNone/>
            </a:pPr>
            <a:r>
              <a:rPr lang="sk-SK" altLang="sk-SK" sz="2400">
                <a:latin typeface="Tahoma" pitchFamily="34" charset="0"/>
              </a:rPr>
              <a:t>                 o</a:t>
            </a:r>
            <a:r>
              <a:rPr lang="en-US" altLang="sk-SK" sz="2400">
                <a:latin typeface="Tahoma" pitchFamily="34" charset="0"/>
              </a:rPr>
              <a:t>bv</a:t>
            </a:r>
            <a:r>
              <a:rPr lang="sk-SK" altLang="sk-SK" sz="2400">
                <a:latin typeface="Tahoma" pitchFamily="34" charset="0"/>
              </a:rPr>
              <a:t>y</a:t>
            </a:r>
            <a:r>
              <a:rPr lang="en-US" altLang="sk-SK" sz="2400">
                <a:latin typeface="Tahoma" pitchFamily="34" charset="0"/>
              </a:rPr>
              <a:t>kle</a:t>
            </a:r>
            <a:r>
              <a:rPr lang="sk-SK" altLang="sk-SK" sz="2400">
                <a:latin typeface="Tahoma" pitchFamily="34" charset="0"/>
              </a:rPr>
              <a:t> 0</a:t>
            </a:r>
            <a:r>
              <a:rPr lang="en-US" altLang="sk-SK" sz="2400">
                <a:latin typeface="Tahoma" pitchFamily="34" charset="0"/>
              </a:rPr>
              <a:t>;</a:t>
            </a:r>
            <a:r>
              <a:rPr lang="sk-SK" altLang="sk-SK" sz="2400">
                <a:latin typeface="Tahoma" pitchFamily="34" charset="0"/>
              </a:rPr>
              <a:t> 0,1</a:t>
            </a:r>
            <a:r>
              <a:rPr lang="en-US" altLang="sk-SK" sz="2400">
                <a:latin typeface="Tahoma" pitchFamily="34" charset="0"/>
              </a:rPr>
              <a:t>; 0,01</a:t>
            </a:r>
            <a:endParaRPr lang="sk-SK" altLang="sk-SK" sz="2400">
              <a:latin typeface="Tahoma" pitchFamily="34" charset="0"/>
            </a:endParaRPr>
          </a:p>
        </p:txBody>
      </p:sp>
      <p:sp>
        <p:nvSpPr>
          <p:cNvPr id="17412" name="Rectangle 17"/>
          <p:cNvSpPr>
            <a:spLocks noChangeArrowheads="1"/>
          </p:cNvSpPr>
          <p:nvPr/>
        </p:nvSpPr>
        <p:spPr bwMode="auto">
          <a:xfrm>
            <a:off x="1116013" y="4652963"/>
            <a:ext cx="360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7413" name="Rectangle 20"/>
          <p:cNvSpPr>
            <a:spLocks noChangeArrowheads="1"/>
          </p:cNvSpPr>
          <p:nvPr/>
        </p:nvSpPr>
        <p:spPr bwMode="auto">
          <a:xfrm>
            <a:off x="395288" y="378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aphicFrame>
        <p:nvGraphicFramePr>
          <p:cNvPr id="17414" name="Object 21"/>
          <p:cNvGraphicFramePr>
            <a:graphicFrameLocks noChangeAspect="1"/>
          </p:cNvGraphicFramePr>
          <p:nvPr/>
        </p:nvGraphicFramePr>
        <p:xfrm>
          <a:off x="1908175" y="1412875"/>
          <a:ext cx="15113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Rovnica" r:id="rId4" imgW="698197" imgH="431613" progId="Equation.3">
                  <p:embed/>
                </p:oleObj>
              </mc:Choice>
              <mc:Fallback>
                <p:oleObj name="Rovnica" r:id="rId4" imgW="698197" imgH="431613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412875"/>
                        <a:ext cx="1511300" cy="931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22"/>
          <p:cNvGrpSpPr>
            <a:grpSpLocks/>
          </p:cNvGrpSpPr>
          <p:nvPr/>
        </p:nvGrpSpPr>
        <p:grpSpPr bwMode="auto">
          <a:xfrm>
            <a:off x="1835150" y="3429000"/>
            <a:ext cx="5905500" cy="2808288"/>
            <a:chOff x="2790" y="6630"/>
            <a:chExt cx="6045" cy="2745"/>
          </a:xfrm>
        </p:grpSpPr>
        <p:sp>
          <p:nvSpPr>
            <p:cNvPr id="17420" name="Freeform 23"/>
            <p:cNvSpPr>
              <a:spLocks/>
            </p:cNvSpPr>
            <p:nvPr/>
          </p:nvSpPr>
          <p:spPr bwMode="auto">
            <a:xfrm>
              <a:off x="3075" y="7390"/>
              <a:ext cx="5130" cy="1907"/>
            </a:xfrm>
            <a:custGeom>
              <a:avLst/>
              <a:gdLst>
                <a:gd name="T0" fmla="*/ 0 w 5130"/>
                <a:gd name="T1" fmla="*/ 1850 h 1907"/>
                <a:gd name="T2" fmla="*/ 1275 w 5130"/>
                <a:gd name="T3" fmla="*/ 1565 h 1907"/>
                <a:gd name="T4" fmla="*/ 2550 w 5130"/>
                <a:gd name="T5" fmla="*/ 5 h 1907"/>
                <a:gd name="T6" fmla="*/ 3915 w 5130"/>
                <a:gd name="T7" fmla="*/ 1595 h 1907"/>
                <a:gd name="T8" fmla="*/ 5130 w 5130"/>
                <a:gd name="T9" fmla="*/ 1880 h 1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0" h="1907">
                  <a:moveTo>
                    <a:pt x="0" y="1850"/>
                  </a:moveTo>
                  <a:cubicBezTo>
                    <a:pt x="212" y="1800"/>
                    <a:pt x="850" y="1872"/>
                    <a:pt x="1275" y="1565"/>
                  </a:cubicBezTo>
                  <a:cubicBezTo>
                    <a:pt x="1700" y="1258"/>
                    <a:pt x="2110" y="0"/>
                    <a:pt x="2550" y="5"/>
                  </a:cubicBezTo>
                  <a:cubicBezTo>
                    <a:pt x="2990" y="10"/>
                    <a:pt x="3485" y="1283"/>
                    <a:pt x="3915" y="1595"/>
                  </a:cubicBezTo>
                  <a:cubicBezTo>
                    <a:pt x="4345" y="1907"/>
                    <a:pt x="4877" y="1821"/>
                    <a:pt x="5130" y="1880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421" name="Line 24"/>
            <p:cNvSpPr>
              <a:spLocks noChangeShapeType="1"/>
            </p:cNvSpPr>
            <p:nvPr/>
          </p:nvSpPr>
          <p:spPr bwMode="auto">
            <a:xfrm flipV="1">
              <a:off x="2790" y="9360"/>
              <a:ext cx="6045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2" name="Freeform 25"/>
            <p:cNvSpPr>
              <a:spLocks/>
            </p:cNvSpPr>
            <p:nvPr/>
          </p:nvSpPr>
          <p:spPr bwMode="auto">
            <a:xfrm>
              <a:off x="3105" y="7313"/>
              <a:ext cx="4380" cy="2002"/>
            </a:xfrm>
            <a:custGeom>
              <a:avLst/>
              <a:gdLst>
                <a:gd name="T0" fmla="*/ 0 w 4380"/>
                <a:gd name="T1" fmla="*/ 1972 h 2002"/>
                <a:gd name="T2" fmla="*/ 630 w 4380"/>
                <a:gd name="T3" fmla="*/ 1687 h 2002"/>
                <a:gd name="T4" fmla="*/ 1125 w 4380"/>
                <a:gd name="T5" fmla="*/ 82 h 2002"/>
                <a:gd name="T6" fmla="*/ 2085 w 4380"/>
                <a:gd name="T7" fmla="*/ 1192 h 2002"/>
                <a:gd name="T8" fmla="*/ 3030 w 4380"/>
                <a:gd name="T9" fmla="*/ 1807 h 2002"/>
                <a:gd name="T10" fmla="*/ 4380 w 4380"/>
                <a:gd name="T11" fmla="*/ 1972 h 20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80" h="2002">
                  <a:moveTo>
                    <a:pt x="0" y="1972"/>
                  </a:moveTo>
                  <a:cubicBezTo>
                    <a:pt x="105" y="1924"/>
                    <a:pt x="443" y="2002"/>
                    <a:pt x="630" y="1687"/>
                  </a:cubicBezTo>
                  <a:cubicBezTo>
                    <a:pt x="817" y="1372"/>
                    <a:pt x="883" y="164"/>
                    <a:pt x="1125" y="82"/>
                  </a:cubicBezTo>
                  <a:cubicBezTo>
                    <a:pt x="1367" y="0"/>
                    <a:pt x="1768" y="905"/>
                    <a:pt x="2085" y="1192"/>
                  </a:cubicBezTo>
                  <a:cubicBezTo>
                    <a:pt x="2402" y="1479"/>
                    <a:pt x="2648" y="1677"/>
                    <a:pt x="3030" y="1807"/>
                  </a:cubicBezTo>
                  <a:cubicBezTo>
                    <a:pt x="3412" y="1937"/>
                    <a:pt x="4099" y="1938"/>
                    <a:pt x="4380" y="1972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423" name="Freeform 26"/>
            <p:cNvSpPr>
              <a:spLocks/>
            </p:cNvSpPr>
            <p:nvPr/>
          </p:nvSpPr>
          <p:spPr bwMode="auto">
            <a:xfrm flipH="1">
              <a:off x="3889" y="7291"/>
              <a:ext cx="4380" cy="2002"/>
            </a:xfrm>
            <a:custGeom>
              <a:avLst/>
              <a:gdLst>
                <a:gd name="T0" fmla="*/ 0 w 4380"/>
                <a:gd name="T1" fmla="*/ 1972 h 2002"/>
                <a:gd name="T2" fmla="*/ 630 w 4380"/>
                <a:gd name="T3" fmla="*/ 1687 h 2002"/>
                <a:gd name="T4" fmla="*/ 1125 w 4380"/>
                <a:gd name="T5" fmla="*/ 82 h 2002"/>
                <a:gd name="T6" fmla="*/ 2085 w 4380"/>
                <a:gd name="T7" fmla="*/ 1192 h 2002"/>
                <a:gd name="T8" fmla="*/ 3030 w 4380"/>
                <a:gd name="T9" fmla="*/ 1807 h 2002"/>
                <a:gd name="T10" fmla="*/ 4380 w 4380"/>
                <a:gd name="T11" fmla="*/ 1972 h 20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80" h="2002">
                  <a:moveTo>
                    <a:pt x="0" y="1972"/>
                  </a:moveTo>
                  <a:cubicBezTo>
                    <a:pt x="105" y="1924"/>
                    <a:pt x="443" y="2002"/>
                    <a:pt x="630" y="1687"/>
                  </a:cubicBezTo>
                  <a:cubicBezTo>
                    <a:pt x="817" y="1372"/>
                    <a:pt x="883" y="164"/>
                    <a:pt x="1125" y="82"/>
                  </a:cubicBezTo>
                  <a:cubicBezTo>
                    <a:pt x="1367" y="0"/>
                    <a:pt x="1768" y="905"/>
                    <a:pt x="2085" y="1192"/>
                  </a:cubicBezTo>
                  <a:cubicBezTo>
                    <a:pt x="2402" y="1479"/>
                    <a:pt x="2648" y="1677"/>
                    <a:pt x="3030" y="1807"/>
                  </a:cubicBezTo>
                  <a:cubicBezTo>
                    <a:pt x="3412" y="1937"/>
                    <a:pt x="4099" y="1938"/>
                    <a:pt x="4380" y="1972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424" name="Text Box 27"/>
            <p:cNvSpPr txBox="1">
              <a:spLocks noChangeArrowheads="1"/>
            </p:cNvSpPr>
            <p:nvPr/>
          </p:nvSpPr>
          <p:spPr bwMode="auto">
            <a:xfrm>
              <a:off x="5025" y="6630"/>
              <a:ext cx="1185" cy="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AU" altLang="sk-SK" sz="1600" b="1" baseline="-25000">
                  <a:latin typeface="Symbol" pitchFamily="18" charset="2"/>
                </a:rPr>
                <a:t> </a:t>
              </a:r>
              <a:r>
                <a:rPr kumimoji="1" lang="en-AU" altLang="sk-SK" sz="1800" b="1">
                  <a:latin typeface="Symbol" pitchFamily="18" charset="2"/>
                </a:rPr>
                <a:t>= 0</a:t>
              </a:r>
            </a:p>
          </p:txBody>
        </p:sp>
        <p:sp>
          <p:nvSpPr>
            <p:cNvPr id="17425" name="Text Box 28"/>
            <p:cNvSpPr txBox="1">
              <a:spLocks noChangeArrowheads="1"/>
            </p:cNvSpPr>
            <p:nvPr/>
          </p:nvSpPr>
          <p:spPr bwMode="auto">
            <a:xfrm>
              <a:off x="3690" y="6630"/>
              <a:ext cx="1185" cy="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AU" altLang="sk-SK" sz="1600" b="1" baseline="-25000">
                  <a:solidFill>
                    <a:srgbClr val="0000FF"/>
                  </a:solidFill>
                  <a:latin typeface="Symbol" pitchFamily="18" charset="2"/>
                </a:rPr>
                <a:t> </a:t>
              </a:r>
              <a:r>
                <a:rPr kumimoji="1" lang="en-AU" altLang="sk-SK" sz="1800" b="1">
                  <a:solidFill>
                    <a:srgbClr val="0000FF"/>
                  </a:solidFill>
                  <a:latin typeface="Symbol" pitchFamily="18" charset="2"/>
                </a:rPr>
                <a:t>&gt; 0</a:t>
              </a:r>
            </a:p>
          </p:txBody>
        </p:sp>
        <p:sp>
          <p:nvSpPr>
            <p:cNvPr id="17426" name="Text Box 29"/>
            <p:cNvSpPr txBox="1">
              <a:spLocks noChangeArrowheads="1"/>
            </p:cNvSpPr>
            <p:nvPr/>
          </p:nvSpPr>
          <p:spPr bwMode="auto">
            <a:xfrm>
              <a:off x="6465" y="6645"/>
              <a:ext cx="1185" cy="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AU" altLang="sk-SK" sz="1800" b="1" baseline="-2500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kumimoji="1" lang="en-AU" altLang="sk-SK" sz="1800" b="1">
                  <a:solidFill>
                    <a:srgbClr val="FF0000"/>
                  </a:solidFill>
                  <a:latin typeface="Symbol" pitchFamily="18" charset="2"/>
                </a:rPr>
                <a:t>&lt; 0</a:t>
              </a:r>
            </a:p>
          </p:txBody>
        </p:sp>
        <p:sp>
          <p:nvSpPr>
            <p:cNvPr id="17427" name="Line 30"/>
            <p:cNvSpPr>
              <a:spLocks noChangeShapeType="1"/>
            </p:cNvSpPr>
            <p:nvPr/>
          </p:nvSpPr>
          <p:spPr bwMode="auto">
            <a:xfrm>
              <a:off x="4260" y="7080"/>
              <a:ext cx="0" cy="31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8" name="Line 31"/>
            <p:cNvSpPr>
              <a:spLocks noChangeShapeType="1"/>
            </p:cNvSpPr>
            <p:nvPr/>
          </p:nvSpPr>
          <p:spPr bwMode="auto">
            <a:xfrm>
              <a:off x="5610" y="7065"/>
              <a:ext cx="0" cy="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9" name="Line 32"/>
            <p:cNvSpPr>
              <a:spLocks noChangeShapeType="1"/>
            </p:cNvSpPr>
            <p:nvPr/>
          </p:nvSpPr>
          <p:spPr bwMode="auto">
            <a:xfrm>
              <a:off x="7113" y="7065"/>
              <a:ext cx="0" cy="3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aphicFrame>
        <p:nvGraphicFramePr>
          <p:cNvPr id="17416" name="Object 4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43213" y="3500438"/>
          <a:ext cx="3603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Rovnica" r:id="rId6" imgW="152334" imgH="139639" progId="Equation.3">
                  <p:embed/>
                </p:oleObj>
              </mc:Choice>
              <mc:Fallback>
                <p:oleObj name="Rovnica" r:id="rId6" imgW="152334" imgH="139639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500438"/>
                        <a:ext cx="3603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5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95963" y="1484313"/>
          <a:ext cx="16351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Rovnica" r:id="rId8" imgW="761669" imgH="393529" progId="Equation.3">
                  <p:embed/>
                </p:oleObj>
              </mc:Choice>
              <mc:Fallback>
                <p:oleObj name="Rovnica" r:id="rId8" imgW="761669" imgH="393529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484313"/>
                        <a:ext cx="1635125" cy="844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58"/>
          <p:cNvGraphicFramePr>
            <a:graphicFrameLocks noChangeAspect="1"/>
          </p:cNvGraphicFramePr>
          <p:nvPr/>
        </p:nvGraphicFramePr>
        <p:xfrm>
          <a:off x="4140200" y="3500438"/>
          <a:ext cx="3603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Rovnica" r:id="rId10" imgW="152334" imgH="139639" progId="Equation.3">
                  <p:embed/>
                </p:oleObj>
              </mc:Choice>
              <mc:Fallback>
                <p:oleObj name="Rovnica" r:id="rId10" imgW="152334" imgH="139639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500438"/>
                        <a:ext cx="3603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59"/>
          <p:cNvGraphicFramePr>
            <a:graphicFrameLocks noChangeAspect="1"/>
          </p:cNvGraphicFramePr>
          <p:nvPr/>
        </p:nvGraphicFramePr>
        <p:xfrm>
          <a:off x="5507038" y="3500438"/>
          <a:ext cx="3603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Rovnica" r:id="rId11" imgW="152334" imgH="139639" progId="Equation.3">
                  <p:embed/>
                </p:oleObj>
              </mc:Choice>
              <mc:Fallback>
                <p:oleObj name="Rovnica" r:id="rId11" imgW="152334" imgH="139639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3500438"/>
                        <a:ext cx="3603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85225" cy="5545138"/>
          </a:xfrm>
        </p:spPr>
        <p:txBody>
          <a:bodyPr/>
          <a:lstStyle/>
          <a:p>
            <a:pPr algn="just">
              <a:spcBef>
                <a:spcPct val="10000"/>
              </a:spcBef>
              <a:buFont typeface="Wingdings" pitchFamily="2" charset="2"/>
              <a:buNone/>
            </a:pPr>
            <a:r>
              <a:rPr lang="sk-SK" altLang="sk-SK" sz="2800" b="1" smtClean="0">
                <a:latin typeface="Tahoma" pitchFamily="34" charset="0"/>
              </a:rPr>
              <a:t>Rozmerové obvody</a:t>
            </a:r>
            <a:r>
              <a:rPr lang="sk-SK" altLang="sk-SK" sz="2400" smtClean="0">
                <a:latin typeface="Tahoma" pitchFamily="34" charset="0"/>
              </a:rPr>
              <a:t> sú abstraktné systémy definované na reálnych objektoch, ktoré sa od reálnych rozmerových reťazcov odlišujú.</a:t>
            </a:r>
          </a:p>
          <a:p>
            <a:pPr algn="just">
              <a:spcBef>
                <a:spcPct val="10000"/>
              </a:spcBef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Pri </a:t>
            </a:r>
            <a:r>
              <a:rPr lang="sk-SK" altLang="sk-SK" sz="2800" b="1" smtClean="0">
                <a:latin typeface="Tahoma" pitchFamily="34" charset="0"/>
              </a:rPr>
              <a:t>riešení </a:t>
            </a:r>
            <a:r>
              <a:rPr lang="sk-SK" altLang="sk-SK" sz="2400" smtClean="0">
                <a:latin typeface="Tahoma" pitchFamily="34" charset="0"/>
              </a:rPr>
              <a:t>rozmerových obvodov ide o vyjadrenie vzťahov medzi medznými odchýlkami a toleranciami členov rozmerového obvodu na základe ktorých sa majú pri vhodnej vzájomnej vymeniteľnosti určiť  také hodnoty tolerancií a medzných odchýlok jednotlivých rozmerov, aby sa dosiahli minimálne náklady na ich opracovanie.</a:t>
            </a:r>
          </a:p>
          <a:p>
            <a:pPr algn="just">
              <a:spcBef>
                <a:spcPct val="10000"/>
              </a:spcBef>
              <a:buFont typeface="Wingdings" pitchFamily="2" charset="2"/>
              <a:buNone/>
            </a:pPr>
            <a:r>
              <a:rPr lang="sk-SK" altLang="sk-SK" sz="2800" b="1" smtClean="0">
                <a:latin typeface="Tahoma" pitchFamily="34" charset="0"/>
              </a:rPr>
              <a:t>Cieľom</a:t>
            </a:r>
            <a:r>
              <a:rPr lang="sk-SK" altLang="sk-SK" sz="2400" smtClean="0">
                <a:latin typeface="Tahoma" pitchFamily="34" charset="0"/>
              </a:rPr>
              <a:t> riešenia rozmerových obvodov je stanoviť také tolerancie nezávislých (čiastkových) rozmerov, ktoré zabezpečia vyžadovanú presnosť závislého (výsledného) člena na báze minimalizácie výrobných nákladov</a:t>
            </a:r>
            <a:r>
              <a:rPr lang="cs-CZ" altLang="sk-SK" sz="2400" smtClean="0">
                <a:latin typeface="Tahoma" pitchFamily="34" charset="0"/>
              </a:rPr>
              <a:t>.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endParaRPr lang="cs-CZ" altLang="sk-SK" sz="2400" smtClean="0">
              <a:latin typeface="Tahoma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sk-SK" altLang="sk-SK" sz="3200" b="1" smtClean="0"/>
              <a:t>ZÁKLADNÉ POJMY</a:t>
            </a:r>
            <a:endParaRPr lang="cs-CZ" altLang="sk-SK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57200"/>
            <a:ext cx="7570787" cy="739775"/>
          </a:xfrm>
        </p:spPr>
        <p:txBody>
          <a:bodyPr/>
          <a:lstStyle/>
          <a:p>
            <a:r>
              <a:rPr lang="sk-SK" altLang="sk-SK" sz="3200" b="1" smtClean="0"/>
              <a:t>MODELY </a:t>
            </a:r>
            <a:r>
              <a:rPr lang="sk-SK" altLang="sk-SK" sz="3600" b="1" smtClean="0"/>
              <a:t>R</a:t>
            </a:r>
            <a:r>
              <a:rPr lang="sk-SK" altLang="sk-SK" sz="3200" b="1" smtClean="0"/>
              <a:t>OZMEROVÝCH </a:t>
            </a:r>
            <a:r>
              <a:rPr lang="sk-SK" altLang="sk-SK" sz="3600" b="1" smtClean="0"/>
              <a:t>O</a:t>
            </a:r>
            <a:r>
              <a:rPr lang="sk-SK" altLang="sk-SK" sz="3200" b="1" smtClean="0"/>
              <a:t>BVODOV</a:t>
            </a:r>
            <a:endParaRPr lang="cs-CZ" altLang="sk-SK" sz="3200" b="1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670425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mtClean="0">
                <a:latin typeface="Tahoma" pitchFamily="34" charset="0"/>
              </a:rPr>
              <a:t>Rozlišujeme statické rozmerové obvody (nezávislé na čase) a kinematické rozmerové obvody (závislé na čase).</a:t>
            </a:r>
            <a:endParaRPr lang="cs-CZ" altLang="sk-SK" smtClean="0">
              <a:latin typeface="Tahoma" pitchFamily="34" charset="0"/>
            </a:endParaRP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sk-SK" smtClean="0">
                <a:latin typeface="Tahoma" pitchFamily="34" charset="0"/>
              </a:rPr>
              <a:t>Modely môžu byť slovné, grafické, matematické a kombinované.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b="1" smtClean="0">
                <a:solidFill>
                  <a:srgbClr val="FF3300"/>
                </a:solidFill>
                <a:latin typeface="Tahoma" pitchFamily="34" charset="0"/>
              </a:rPr>
              <a:t>Príklad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b="1" smtClean="0">
                <a:latin typeface="Tahoma" pitchFamily="34" charset="0"/>
              </a:rPr>
              <a:t>Slovný model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mtClean="0">
                <a:latin typeface="Tahoma" pitchFamily="34" charset="0"/>
              </a:rPr>
              <a:t>Rozmerový obvod  - meranie stredného priemeru  závitu trojdrôtikovou metódou</a:t>
            </a:r>
            <a:endParaRPr lang="cs-CZ" altLang="sk-SK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sk-SK" altLang="sk-SK" sz="3200" b="1" smtClean="0"/>
              <a:t>MODELY ROZMEROVÝCH OBVODOV</a:t>
            </a:r>
            <a:endParaRPr lang="cs-CZ" altLang="sk-SK" sz="3200" b="1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25538"/>
            <a:ext cx="5194300" cy="7191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900" b="1" smtClean="0">
                <a:latin typeface="Tahoma" pitchFamily="34" charset="0"/>
              </a:rPr>
              <a:t>		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900" b="1" smtClean="0">
                <a:latin typeface="Tahoma" pitchFamily="34" charset="0"/>
              </a:rPr>
              <a:t>		</a:t>
            </a:r>
            <a:r>
              <a:rPr lang="sk-SK" altLang="sk-SK" b="1" smtClean="0">
                <a:latin typeface="Tahoma" pitchFamily="34" charset="0"/>
              </a:rPr>
              <a:t>GRAFICKÝ MODEL</a:t>
            </a:r>
          </a:p>
          <a:p>
            <a:pPr>
              <a:lnSpc>
                <a:spcPct val="80000"/>
              </a:lnSpc>
            </a:pPr>
            <a:endParaRPr lang="cs-CZ" altLang="sk-SK" sz="1200" smtClean="0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844675"/>
            <a:ext cx="7793038" cy="4679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sk-SK" altLang="sk-SK" sz="3200" b="1" smtClean="0"/>
              <a:t>MODELY ROZMEROVÝCH OBVODOV</a:t>
            </a:r>
            <a:endParaRPr lang="cs-CZ" altLang="sk-SK" sz="3200" b="1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91513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altLang="sk-SK" b="1" smtClean="0">
                <a:latin typeface="Tahoma" pitchFamily="34" charset="0"/>
              </a:rPr>
              <a:t>MATEMATICKÝ MODEL</a:t>
            </a:r>
            <a:r>
              <a:rPr lang="sk-SK" altLang="sk-SK" sz="2400" b="1" smtClean="0">
                <a:latin typeface="Tahoma" pitchFamily="34" charset="0"/>
              </a:rPr>
              <a:t> </a:t>
            </a:r>
            <a:r>
              <a:rPr lang="cs-CZ" altLang="sk-SK" sz="2400" smtClean="0">
                <a:latin typeface="Tahoma" pitchFamily="34" charset="0"/>
              </a:rPr>
              <a:t> Poznáme vyžadované tolerancie čiastkových(nezávislých) rozmerov</a:t>
            </a:r>
            <a:r>
              <a:rPr lang="cs-CZ" altLang="sk-SK" sz="1600" smtClean="0">
                <a:latin typeface="Tahoma" pitchFamily="34" charset="0"/>
              </a:rPr>
              <a:t>  </a:t>
            </a:r>
          </a:p>
          <a:p>
            <a:pPr>
              <a:buFont typeface="Wingdings" pitchFamily="2" charset="2"/>
              <a:buNone/>
            </a:pPr>
            <a:endParaRPr lang="sk-SK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sk-SK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sk-SK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sk-SK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sk-SK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sk-SK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sk-SK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cs-CZ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cs-CZ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cs-CZ" altLang="sk-SK" sz="16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cs-CZ" altLang="sk-SK" sz="18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cs-CZ" altLang="sk-SK" sz="18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sk-SK" sz="2400" smtClean="0">
                <a:latin typeface="Tahoma" pitchFamily="34" charset="0"/>
              </a:rPr>
              <a:t>určiť: aká bude tolerancia výsledného (závislého)  rozmeru</a:t>
            </a:r>
          </a:p>
          <a:p>
            <a:pPr>
              <a:buFont typeface="Wingdings" pitchFamily="2" charset="2"/>
              <a:buNone/>
            </a:pPr>
            <a:r>
              <a:rPr lang="cs-CZ" altLang="sk-SK" sz="2400" smtClean="0">
                <a:latin typeface="Tahoma" pitchFamily="34" charset="0"/>
              </a:rPr>
              <a:t>         </a:t>
            </a:r>
            <a:r>
              <a:rPr lang="cs-CZ" altLang="sk-SK" sz="2400" i="1" smtClean="0">
                <a:latin typeface="Tahoma" pitchFamily="34" charset="0"/>
              </a:rPr>
              <a:t>M</a:t>
            </a:r>
            <a:r>
              <a:rPr lang="cs-CZ" altLang="sk-SK" sz="2400" baseline="-25000" smtClean="0">
                <a:latin typeface="Tahoma" pitchFamily="34" charset="0"/>
              </a:rPr>
              <a:t>0</a:t>
            </a:r>
            <a:r>
              <a:rPr lang="cs-CZ" altLang="sk-SK" sz="2400" smtClean="0">
                <a:latin typeface="Tahoma" pitchFamily="34" charset="0"/>
              </a:rPr>
              <a:t>?</a:t>
            </a:r>
            <a:endParaRPr lang="cs-CZ" altLang="sk-SK" sz="2400" smtClean="0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9222" name="Objekt 3"/>
          <p:cNvGraphicFramePr>
            <a:graphicFrameLocks noChangeAspect="1"/>
          </p:cNvGraphicFramePr>
          <p:nvPr/>
        </p:nvGraphicFramePr>
        <p:xfrm>
          <a:off x="1979613" y="2371725"/>
          <a:ext cx="32400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Rovnica" r:id="rId4" imgW="1371600" imgH="444500" progId="Equation.3">
                  <p:embed/>
                </p:oleObj>
              </mc:Choice>
              <mc:Fallback>
                <p:oleObj name="Rovnica" r:id="rId4" imgW="1371600" imgH="4445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371725"/>
                        <a:ext cx="324008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9224" name="Objekt 5"/>
          <p:cNvGraphicFramePr>
            <a:graphicFrameLocks noChangeAspect="1"/>
          </p:cNvGraphicFramePr>
          <p:nvPr/>
        </p:nvGraphicFramePr>
        <p:xfrm>
          <a:off x="1979613" y="3662363"/>
          <a:ext cx="4537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Rovnica" r:id="rId6" imgW="1854200" imgH="228600" progId="Equation.3">
                  <p:embed/>
                </p:oleObj>
              </mc:Choice>
              <mc:Fallback>
                <p:oleObj name="Rovnica" r:id="rId6" imgW="1854200" imgH="2286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662363"/>
                        <a:ext cx="45370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9226" name="Objekt 7"/>
          <p:cNvGraphicFramePr>
            <a:graphicFrameLocks noChangeAspect="1"/>
          </p:cNvGraphicFramePr>
          <p:nvPr/>
        </p:nvGraphicFramePr>
        <p:xfrm>
          <a:off x="107950" y="4560888"/>
          <a:ext cx="87264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Rovnica" r:id="rId8" imgW="2654280" imgH="228600" progId="Equation.3">
                  <p:embed/>
                </p:oleObj>
              </mc:Choice>
              <mc:Fallback>
                <p:oleObj name="Rovnica" r:id="rId8" imgW="2654280" imgH="22860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560888"/>
                        <a:ext cx="872648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ahoma" pitchFamily="34" charset="0"/>
              </a:rPr>
              <a:t>Pre </a:t>
            </a:r>
            <a:r>
              <a:rPr lang="en-US" sz="2800" dirty="0" err="1">
                <a:latin typeface="Tahoma" pitchFamily="34" charset="0"/>
              </a:rPr>
              <a:t>rie</a:t>
            </a:r>
            <a:r>
              <a:rPr lang="sk-SK" sz="2800" dirty="0" err="1">
                <a:latin typeface="Tahoma" pitchFamily="34" charset="0"/>
              </a:rPr>
              <a:t>šenie</a:t>
            </a:r>
            <a:r>
              <a:rPr lang="sk-SK" sz="2800" dirty="0">
                <a:latin typeface="Tahoma" pitchFamily="34" charset="0"/>
              </a:rPr>
              <a:t> rozmerových obvodov sú typické dva prípady</a:t>
            </a:r>
            <a:r>
              <a:rPr lang="sk-SK" sz="2800" dirty="0" smtClean="0">
                <a:latin typeface="Tahoma" pitchFamily="34" charset="0"/>
              </a:rPr>
              <a:t>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sk-SK" sz="2800" dirty="0">
              <a:latin typeface="Tahoma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sz="2800" dirty="0">
                <a:latin typeface="Tahoma" pitchFamily="34" charset="0"/>
              </a:rPr>
              <a:t>1.Zistenie výsledných rozmerov z čiastkových rozmerov.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sz="2800" dirty="0">
                <a:latin typeface="Tahoma" pitchFamily="34" charset="0"/>
              </a:rPr>
              <a:t>pre úplnú zameniteľnosť je to </a:t>
            </a:r>
            <a:r>
              <a:rPr lang="sk-SK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metóda </a:t>
            </a:r>
            <a:r>
              <a:rPr lang="sk-SK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MAX-MIN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sk-SK" sz="2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sz="2800" dirty="0" smtClean="0">
                <a:latin typeface="Tahoma" pitchFamily="34" charset="0"/>
              </a:rPr>
              <a:t>2. Pre </a:t>
            </a:r>
            <a:r>
              <a:rPr lang="sk-SK" sz="2800" dirty="0">
                <a:latin typeface="Tahoma" pitchFamily="34" charset="0"/>
              </a:rPr>
              <a:t>neúplnú zameniteľnosť je to </a:t>
            </a:r>
            <a:r>
              <a:rPr lang="sk-SK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štatistická </a:t>
            </a:r>
            <a:r>
              <a:rPr lang="sk-SK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metóda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sk-SK" sz="2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0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647700"/>
          </a:xfrm>
        </p:spPr>
        <p:txBody>
          <a:bodyPr/>
          <a:lstStyle/>
          <a:p>
            <a:r>
              <a:rPr lang="en-US" altLang="sk-SK" sz="3200" b="1" smtClean="0">
                <a:latin typeface="Tahoma" pitchFamily="34" charset="0"/>
              </a:rPr>
              <a:t>Met</a:t>
            </a:r>
            <a:r>
              <a:rPr lang="sk-SK" altLang="sk-SK" sz="3200" b="1" smtClean="0">
                <a:latin typeface="Tahoma" pitchFamily="34" charset="0"/>
              </a:rPr>
              <a:t>ó</a:t>
            </a:r>
            <a:r>
              <a:rPr lang="en-US" altLang="sk-SK" sz="3200" b="1" smtClean="0">
                <a:latin typeface="Tahoma" pitchFamily="34" charset="0"/>
              </a:rPr>
              <a:t>da MAX </a:t>
            </a:r>
            <a:r>
              <a:rPr lang="sk-SK" altLang="sk-SK" sz="3200" b="1" smtClean="0">
                <a:latin typeface="Tahoma" pitchFamily="34" charset="0"/>
              </a:rPr>
              <a:t>–</a:t>
            </a:r>
            <a:r>
              <a:rPr lang="en-US" altLang="sk-SK" sz="3200" b="1" smtClean="0">
                <a:latin typeface="Tahoma" pitchFamily="34" charset="0"/>
              </a:rPr>
              <a:t> MIN</a:t>
            </a:r>
            <a:r>
              <a:rPr lang="sk-SK" altLang="sk-SK" sz="3200" b="1" smtClean="0">
                <a:latin typeface="Tahoma" pitchFamily="34" charset="0"/>
              </a:rPr>
              <a:t/>
            </a:r>
            <a:br>
              <a:rPr lang="sk-SK" altLang="sk-SK" sz="3200" b="1" smtClean="0">
                <a:latin typeface="Tahoma" pitchFamily="34" charset="0"/>
              </a:rPr>
            </a:br>
            <a:endParaRPr lang="cs-CZ" altLang="sk-SK" sz="3200" b="1" smtClean="0">
              <a:latin typeface="Tahoma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868863"/>
            <a:ext cx="8229600" cy="15128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k-SK" altLang="sk-SK" sz="2400" b="1" i="1" smtClean="0">
                <a:latin typeface="Tahoma" pitchFamily="34" charset="0"/>
              </a:rPr>
              <a:t>V</a:t>
            </a:r>
            <a:r>
              <a:rPr lang="sk-SK" altLang="sk-SK" sz="2400" b="1" smtClean="0">
                <a:latin typeface="Tahoma" pitchFamily="34" charset="0"/>
              </a:rPr>
              <a:t> = </a:t>
            </a:r>
            <a:r>
              <a:rPr lang="sk-SK" altLang="sk-SK" sz="2400" b="1" i="1" smtClean="0">
                <a:latin typeface="Tahoma" pitchFamily="34" charset="0"/>
              </a:rPr>
              <a:t>M</a:t>
            </a:r>
            <a:r>
              <a:rPr lang="sk-SK" altLang="sk-SK" sz="2400" b="1" baseline="-25000" smtClean="0">
                <a:latin typeface="Tahoma" pitchFamily="34" charset="0"/>
              </a:rPr>
              <a:t>1</a:t>
            </a:r>
            <a:r>
              <a:rPr lang="sk-SK" altLang="sk-SK" sz="2400" b="1" smtClean="0">
                <a:latin typeface="Tahoma" pitchFamily="34" charset="0"/>
              </a:rPr>
              <a:t> – </a:t>
            </a:r>
            <a:r>
              <a:rPr lang="sk-SK" altLang="sk-SK" sz="2400" b="1" i="1" smtClean="0">
                <a:latin typeface="Tahoma" pitchFamily="34" charset="0"/>
              </a:rPr>
              <a:t>M</a:t>
            </a:r>
            <a:r>
              <a:rPr lang="sk-SK" altLang="sk-SK" sz="2400" b="1" baseline="-25000" smtClean="0">
                <a:latin typeface="Tahoma" pitchFamily="34" charset="0"/>
              </a:rPr>
              <a:t>2</a:t>
            </a:r>
          </a:p>
          <a:p>
            <a:pPr algn="ctr">
              <a:buFont typeface="Wingdings" pitchFamily="2" charset="2"/>
              <a:buNone/>
            </a:pPr>
            <a:r>
              <a:rPr lang="sk-SK" altLang="sk-SK" sz="2400" b="1" smtClean="0">
                <a:latin typeface="Tahoma" pitchFamily="34" charset="0"/>
              </a:rPr>
              <a:t>MAX = MAX – MIN</a:t>
            </a:r>
          </a:p>
          <a:p>
            <a:pPr algn="ctr">
              <a:buFont typeface="Wingdings" pitchFamily="2" charset="2"/>
              <a:buNone/>
            </a:pPr>
            <a:r>
              <a:rPr lang="sk-SK" altLang="sk-SK" sz="2400" b="1" smtClean="0">
                <a:latin typeface="Tahoma" pitchFamily="34" charset="0"/>
              </a:rPr>
              <a:t>MIN = MIN - MAX</a:t>
            </a:r>
            <a:endParaRPr lang="cs-CZ" altLang="sk-SK" smtClean="0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4210050" y="241935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2482850" y="256381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4210050" y="2563813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1906588" y="2060575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5867400" y="17716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6515100" y="177165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3346450" y="31400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4210050" y="31400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>
            <a:off x="3346450" y="3860800"/>
            <a:ext cx="388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>
            <a:off x="3346450" y="29241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7234238" y="170021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 flipV="1">
            <a:off x="6515100" y="170021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11281" name="Object 16"/>
          <p:cNvGraphicFramePr>
            <a:graphicFrameLocks noChangeAspect="1"/>
          </p:cNvGraphicFramePr>
          <p:nvPr/>
        </p:nvGraphicFramePr>
        <p:xfrm>
          <a:off x="5291138" y="2133600"/>
          <a:ext cx="273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Rovnica" r:id="rId4" imgW="152202" imgH="177569" progId="Equation.3">
                  <p:embed/>
                </p:oleObj>
              </mc:Choice>
              <mc:Fallback>
                <p:oleObj name="Rovnica" r:id="rId4" imgW="152202" imgH="17756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2133600"/>
                        <a:ext cx="2730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7"/>
          <p:cNvGraphicFramePr>
            <a:graphicFrameLocks noChangeAspect="1"/>
          </p:cNvGraphicFramePr>
          <p:nvPr/>
        </p:nvGraphicFramePr>
        <p:xfrm>
          <a:off x="4356100" y="2655888"/>
          <a:ext cx="4524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Rovnica" r:id="rId6" imgW="241091" imgH="215713" progId="Equation.3">
                  <p:embed/>
                </p:oleObj>
              </mc:Choice>
              <mc:Fallback>
                <p:oleObj name="Rovnica" r:id="rId6" imgW="241091" imgH="21571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655888"/>
                        <a:ext cx="4524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8"/>
          <p:cNvGraphicFramePr>
            <a:graphicFrameLocks noChangeAspect="1"/>
          </p:cNvGraphicFramePr>
          <p:nvPr/>
        </p:nvGraphicFramePr>
        <p:xfrm>
          <a:off x="3419475" y="2654300"/>
          <a:ext cx="4540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Rovnica" r:id="rId8" imgW="241091" imgH="215713" progId="Equation.3">
                  <p:embed/>
                </p:oleObj>
              </mc:Choice>
              <mc:Fallback>
                <p:oleObj name="Rovnica" r:id="rId8" imgW="241091" imgH="21571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654300"/>
                        <a:ext cx="4540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19"/>
          <p:cNvGraphicFramePr>
            <a:graphicFrameLocks noChangeAspect="1"/>
          </p:cNvGraphicFramePr>
          <p:nvPr/>
        </p:nvGraphicFramePr>
        <p:xfrm>
          <a:off x="6083300" y="1219200"/>
          <a:ext cx="5048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Rovnica" r:id="rId10" imgW="228501" imgH="215806" progId="Equation.3">
                  <p:embed/>
                </p:oleObj>
              </mc:Choice>
              <mc:Fallback>
                <p:oleObj name="Rovnica" r:id="rId10" imgW="228501" imgH="215806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1219200"/>
                        <a:ext cx="5048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0"/>
          <p:cNvGraphicFramePr>
            <a:graphicFrameLocks noChangeAspect="1"/>
          </p:cNvGraphicFramePr>
          <p:nvPr/>
        </p:nvGraphicFramePr>
        <p:xfrm>
          <a:off x="6731000" y="1219200"/>
          <a:ext cx="5048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Rovnica" r:id="rId12" imgW="228501" imgH="215806" progId="Equation.3">
                  <p:embed/>
                </p:oleObj>
              </mc:Choice>
              <mc:Fallback>
                <p:oleObj name="Rovnica" r:id="rId12" imgW="228501" imgH="21580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1219200"/>
                        <a:ext cx="5048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1"/>
          <p:cNvGraphicFramePr>
            <a:graphicFrameLocks noChangeAspect="1"/>
          </p:cNvGraphicFramePr>
          <p:nvPr/>
        </p:nvGraphicFramePr>
        <p:xfrm>
          <a:off x="4425950" y="1574800"/>
          <a:ext cx="4333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Rovnica" r:id="rId14" imgW="228501" imgH="215806" progId="Equation.3">
                  <p:embed/>
                </p:oleObj>
              </mc:Choice>
              <mc:Fallback>
                <p:oleObj name="Rovnica" r:id="rId14" imgW="228501" imgH="21580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574800"/>
                        <a:ext cx="4333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7" name="Object 22"/>
          <p:cNvGraphicFramePr>
            <a:graphicFrameLocks noChangeAspect="1"/>
          </p:cNvGraphicFramePr>
          <p:nvPr/>
        </p:nvGraphicFramePr>
        <p:xfrm>
          <a:off x="2986088" y="2100263"/>
          <a:ext cx="5064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Rovnica" r:id="rId16" imgW="241091" imgH="215713" progId="Equation.3">
                  <p:embed/>
                </p:oleObj>
              </mc:Choice>
              <mc:Fallback>
                <p:oleObj name="Rovnica" r:id="rId16" imgW="241091" imgH="215713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100263"/>
                        <a:ext cx="50641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23"/>
          <p:cNvGraphicFramePr>
            <a:graphicFrameLocks noChangeAspect="1"/>
          </p:cNvGraphicFramePr>
          <p:nvPr/>
        </p:nvGraphicFramePr>
        <p:xfrm>
          <a:off x="5146675" y="3351213"/>
          <a:ext cx="5048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Rovnica" r:id="rId18" imgW="253890" imgH="228501" progId="Equation.3">
                  <p:embed/>
                </p:oleObj>
              </mc:Choice>
              <mc:Fallback>
                <p:oleObj name="Rovnica" r:id="rId18" imgW="253890" imgH="228501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3351213"/>
                        <a:ext cx="5048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9" name="Object 24"/>
          <p:cNvGraphicFramePr>
            <a:graphicFrameLocks noChangeAspect="1"/>
          </p:cNvGraphicFramePr>
          <p:nvPr/>
        </p:nvGraphicFramePr>
        <p:xfrm>
          <a:off x="5219700" y="2547938"/>
          <a:ext cx="5048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Rovnica" r:id="rId20" imgW="253890" imgH="228501" progId="Equation.3">
                  <p:embed/>
                </p:oleObj>
              </mc:Choice>
              <mc:Fallback>
                <p:oleObj name="Rovnica" r:id="rId20" imgW="253890" imgH="228501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547938"/>
                        <a:ext cx="5048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Line 25"/>
          <p:cNvSpPr>
            <a:spLocks noChangeShapeType="1"/>
          </p:cNvSpPr>
          <p:nvPr/>
        </p:nvSpPr>
        <p:spPr bwMode="auto">
          <a:xfrm>
            <a:off x="5218113" y="299561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91" name="Line 26"/>
          <p:cNvSpPr>
            <a:spLocks noChangeShapeType="1"/>
          </p:cNvSpPr>
          <p:nvPr/>
        </p:nvSpPr>
        <p:spPr bwMode="auto">
          <a:xfrm>
            <a:off x="5867400" y="170021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92" name="Line 27"/>
          <p:cNvSpPr>
            <a:spLocks noChangeShapeType="1"/>
          </p:cNvSpPr>
          <p:nvPr/>
        </p:nvSpPr>
        <p:spPr bwMode="auto">
          <a:xfrm>
            <a:off x="5218113" y="29241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93" name="Rectangle 28"/>
          <p:cNvSpPr>
            <a:spLocks noChangeArrowheads="1"/>
          </p:cNvSpPr>
          <p:nvPr/>
        </p:nvSpPr>
        <p:spPr bwMode="auto">
          <a:xfrm>
            <a:off x="5002213" y="38608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>
                <a:latin typeface="Tahoma" pitchFamily="34" charset="0"/>
              </a:rPr>
              <a:t>MAX</a:t>
            </a:r>
            <a:endParaRPr lang="cs-CZ" altLang="sk-SK" sz="2400" b="1">
              <a:latin typeface="Tahoma" pitchFamily="34" charset="0"/>
            </a:endParaRPr>
          </a:p>
        </p:txBody>
      </p:sp>
      <p:sp>
        <p:nvSpPr>
          <p:cNvPr id="11294" name="Rectangle 29"/>
          <p:cNvSpPr>
            <a:spLocks noChangeArrowheads="1"/>
          </p:cNvSpPr>
          <p:nvPr/>
        </p:nvSpPr>
        <p:spPr bwMode="auto">
          <a:xfrm>
            <a:off x="5291138" y="3068638"/>
            <a:ext cx="122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>
                <a:latin typeface="Tahoma" pitchFamily="34" charset="0"/>
              </a:rPr>
              <a:t>MIN</a:t>
            </a:r>
            <a:endParaRPr lang="cs-CZ" altLang="sk-SK" sz="20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sk-SK" altLang="sk-SK" sz="3200" b="1" smtClean="0"/>
              <a:t>Metóda MAX-MIN- úplná zameniteľnosť</a:t>
            </a:r>
            <a:endParaRPr lang="cs-CZ" altLang="sk-SK" sz="3200" b="1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8497887" cy="5040312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sk-SK" altLang="sk-SK" sz="2000" smtClean="0">
                <a:latin typeface="Tahoma" pitchFamily="34" charset="0"/>
              </a:rPr>
              <a:t>Pre medzné odchýlky</a:t>
            </a:r>
            <a:r>
              <a:rPr lang="en-US" altLang="sk-SK" sz="2000" smtClean="0">
                <a:latin typeface="Tahoma" pitchFamily="34" charset="0"/>
              </a:rPr>
              <a:t>(horn</a:t>
            </a:r>
            <a:r>
              <a:rPr lang="sk-SK" altLang="sk-SK" sz="2000" smtClean="0">
                <a:latin typeface="Tahoma" pitchFamily="34" charset="0"/>
              </a:rPr>
              <a:t>é</a:t>
            </a:r>
            <a:r>
              <a:rPr lang="en-US" altLang="sk-SK" sz="2000" smtClean="0">
                <a:latin typeface="Tahoma" pitchFamily="34" charset="0"/>
              </a:rPr>
              <a:t> a doln</a:t>
            </a:r>
            <a:r>
              <a:rPr lang="sk-SK" altLang="sk-SK" sz="2000" smtClean="0">
                <a:latin typeface="Tahoma" pitchFamily="34" charset="0"/>
              </a:rPr>
              <a:t>é</a:t>
            </a:r>
            <a:r>
              <a:rPr lang="en-US" altLang="sk-SK" sz="2000" smtClean="0">
                <a:latin typeface="Tahoma" pitchFamily="34" charset="0"/>
              </a:rPr>
              <a:t>)</a:t>
            </a:r>
            <a:r>
              <a:rPr lang="sk-SK" altLang="sk-SK" sz="2000" smtClean="0">
                <a:latin typeface="Tahoma" pitchFamily="34" charset="0"/>
              </a:rPr>
              <a:t> výsledného </a:t>
            </a:r>
            <a:r>
              <a:rPr lang="en-US" altLang="sk-SK" sz="2000" smtClean="0">
                <a:latin typeface="Tahoma" pitchFamily="34" charset="0"/>
              </a:rPr>
              <a:t>(</a:t>
            </a:r>
            <a:r>
              <a:rPr lang="sk-SK" altLang="sk-SK" sz="2000" smtClean="0">
                <a:latin typeface="Tahoma" pitchFamily="34" charset="0"/>
              </a:rPr>
              <a:t>závislého</a:t>
            </a:r>
            <a:r>
              <a:rPr lang="en-US" altLang="sk-SK" sz="2000" smtClean="0">
                <a:latin typeface="Tahoma" pitchFamily="34" charset="0"/>
              </a:rPr>
              <a:t>)</a:t>
            </a:r>
            <a:r>
              <a:rPr lang="sk-SK" altLang="sk-SK" sz="2000" smtClean="0">
                <a:latin typeface="Tahoma" pitchFamily="34" charset="0"/>
              </a:rPr>
              <a:t> tolerovaného rozmeru a jeho toleranciu  platí:</a:t>
            </a:r>
          </a:p>
          <a:p>
            <a:pPr marL="0" indent="0" algn="just">
              <a:buFont typeface="Wingdings" pitchFamily="2" charset="2"/>
              <a:buNone/>
            </a:pPr>
            <a:endParaRPr lang="sk-SK" altLang="sk-SK" sz="2000" smtClean="0">
              <a:latin typeface="Tahoma" pitchFamily="34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sk-SK" altLang="sk-SK" sz="2000" smtClean="0">
              <a:latin typeface="Tahoma" pitchFamily="34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sk-SK" altLang="sk-SK" sz="2000" smtClean="0">
                <a:latin typeface="Tahoma" pitchFamily="34" charset="0"/>
              </a:rPr>
              <a:t/>
            </a:r>
            <a:br>
              <a:rPr lang="sk-SK" altLang="sk-SK" sz="2000" smtClean="0">
                <a:latin typeface="Tahoma" pitchFamily="34" charset="0"/>
              </a:rPr>
            </a:br>
            <a:endParaRPr lang="sk-SK" altLang="sk-SK" sz="2000" smtClean="0">
              <a:latin typeface="Tahoma" pitchFamily="34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sk-SK" altLang="sk-SK" sz="2000" smtClean="0">
              <a:latin typeface="Tahoma" pitchFamily="34" charset="0"/>
            </a:endParaRPr>
          </a:p>
          <a:p>
            <a:pPr marL="0" indent="0" algn="just">
              <a:lnSpc>
                <a:spcPct val="130000"/>
              </a:lnSpc>
              <a:buFont typeface="Wingdings" pitchFamily="2" charset="2"/>
              <a:buNone/>
            </a:pPr>
            <a:r>
              <a:rPr lang="sk-SK" altLang="sk-SK" sz="2000" smtClean="0">
                <a:latin typeface="Tahoma" pitchFamily="34" charset="0"/>
              </a:rPr>
              <a:t>                           - tolerancia </a:t>
            </a:r>
            <a:r>
              <a:rPr lang="en-US" altLang="sk-SK" sz="2000" smtClean="0">
                <a:latin typeface="Tahoma" pitchFamily="34" charset="0"/>
              </a:rPr>
              <a:t>(</a:t>
            </a:r>
            <a:r>
              <a:rPr lang="sk-SK" altLang="sk-SK" sz="2000" smtClean="0">
                <a:latin typeface="Tahoma" pitchFamily="34" charset="0"/>
              </a:rPr>
              <a:t>závislého</a:t>
            </a:r>
            <a:r>
              <a:rPr lang="en-US" altLang="sk-SK" sz="2000" smtClean="0">
                <a:latin typeface="Tahoma" pitchFamily="34" charset="0"/>
              </a:rPr>
              <a:t>)</a:t>
            </a:r>
            <a:r>
              <a:rPr lang="sk-SK" altLang="sk-SK" sz="2000" smtClean="0">
                <a:latin typeface="Tahoma" pitchFamily="34" charset="0"/>
              </a:rPr>
              <a:t> výsledného rozmeru,</a:t>
            </a:r>
          </a:p>
          <a:p>
            <a:pPr marL="0" indent="0" algn="just">
              <a:lnSpc>
                <a:spcPct val="130000"/>
              </a:lnSpc>
              <a:buFont typeface="Wingdings" pitchFamily="2" charset="2"/>
              <a:buNone/>
            </a:pPr>
            <a:r>
              <a:rPr lang="sk-SK" altLang="sk-SK" sz="2000" smtClean="0">
                <a:latin typeface="Tahoma" pitchFamily="34" charset="0"/>
              </a:rPr>
              <a:t>                           - horná medzná odchýlka výsledného rozmeru,</a:t>
            </a:r>
          </a:p>
          <a:p>
            <a:pPr marL="0" indent="0" algn="just">
              <a:lnSpc>
                <a:spcPct val="130000"/>
              </a:lnSpc>
              <a:buFont typeface="Wingdings" pitchFamily="2" charset="2"/>
              <a:buNone/>
            </a:pPr>
            <a:r>
              <a:rPr lang="sk-SK" altLang="sk-SK" sz="2000" smtClean="0">
                <a:latin typeface="Tahoma" pitchFamily="34" charset="0"/>
              </a:rPr>
              <a:t>                           - dolná medzná odchýlka výsledného rozmeru,</a:t>
            </a:r>
          </a:p>
          <a:p>
            <a:pPr marL="0" indent="0" algn="just">
              <a:lnSpc>
                <a:spcPct val="130000"/>
              </a:lnSpc>
              <a:buFont typeface="Wingdings" pitchFamily="2" charset="2"/>
              <a:buNone/>
            </a:pPr>
            <a:r>
              <a:rPr lang="sk-SK" altLang="sk-SK" sz="2000" smtClean="0">
                <a:latin typeface="Tahoma" pitchFamily="34" charset="0"/>
              </a:rPr>
              <a:t>                           - parciálna citlivosť  i-teho čiastkového (nezávislého) </a:t>
            </a:r>
          </a:p>
          <a:p>
            <a:pPr marL="0" indent="0" algn="just">
              <a:lnSpc>
                <a:spcPct val="130000"/>
              </a:lnSpc>
              <a:buFont typeface="Wingdings" pitchFamily="2" charset="2"/>
              <a:buNone/>
            </a:pPr>
            <a:r>
              <a:rPr lang="sk-SK" altLang="sk-SK" sz="2000" smtClean="0">
                <a:latin typeface="Tahoma" pitchFamily="34" charset="0"/>
              </a:rPr>
              <a:t>                             rozmeru.</a:t>
            </a:r>
            <a:endParaRPr lang="cs-CZ" altLang="sk-SK" sz="2000" smtClean="0">
              <a:latin typeface="Tahoma" pitchFamily="34" charset="0"/>
            </a:endParaRPr>
          </a:p>
        </p:txBody>
      </p:sp>
      <p:graphicFrame>
        <p:nvGraphicFramePr>
          <p:cNvPr id="12293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79613" y="2205038"/>
          <a:ext cx="3600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Rovnica" r:id="rId4" imgW="1892300" imgH="444500" progId="Equation.3">
                  <p:embed/>
                </p:oleObj>
              </mc:Choice>
              <mc:Fallback>
                <p:oleObj name="Rovnica" r:id="rId4" imgW="1892300" imgH="444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205038"/>
                        <a:ext cx="3600450" cy="844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79613" y="3141663"/>
          <a:ext cx="36004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Rovnica" r:id="rId6" imgW="1930400" imgH="444500" progId="Equation.3">
                  <p:embed/>
                </p:oleObj>
              </mc:Choice>
              <mc:Fallback>
                <p:oleObj name="Rovnica" r:id="rId6" imgW="1930400" imgH="444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141663"/>
                        <a:ext cx="3600450" cy="828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5"/>
          <p:cNvGraphicFramePr>
            <a:graphicFrameLocks noChangeAspect="1"/>
          </p:cNvGraphicFramePr>
          <p:nvPr/>
        </p:nvGraphicFramePr>
        <p:xfrm>
          <a:off x="2124075" y="4005263"/>
          <a:ext cx="4302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Rovnica" r:id="rId8" imgW="190500" imgH="228600" progId="Equation.3">
                  <p:embed/>
                </p:oleObj>
              </mc:Choice>
              <mc:Fallback>
                <p:oleObj name="Rovnica" r:id="rId8" imgW="1905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005263"/>
                        <a:ext cx="430213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6"/>
          <p:cNvGraphicFramePr>
            <a:graphicFrameLocks noChangeAspect="1"/>
          </p:cNvGraphicFramePr>
          <p:nvPr/>
        </p:nvGraphicFramePr>
        <p:xfrm>
          <a:off x="2051050" y="5013325"/>
          <a:ext cx="5032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Rovnica" r:id="rId10" imgW="266584" imgH="228501" progId="Equation.3">
                  <p:embed/>
                </p:oleObj>
              </mc:Choice>
              <mc:Fallback>
                <p:oleObj name="Rovnica" r:id="rId10" imgW="266584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013325"/>
                        <a:ext cx="503238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7"/>
          <p:cNvGraphicFramePr>
            <a:graphicFrameLocks noChangeAspect="1"/>
          </p:cNvGraphicFramePr>
          <p:nvPr/>
        </p:nvGraphicFramePr>
        <p:xfrm>
          <a:off x="2051050" y="4581525"/>
          <a:ext cx="504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Rovnica" r:id="rId12" imgW="266584" imgH="228501" progId="Equation.3">
                  <p:embed/>
                </p:oleObj>
              </mc:Choice>
              <mc:Fallback>
                <p:oleObj name="Rovnica" r:id="rId12" imgW="266584" imgH="22850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581525"/>
                        <a:ext cx="504825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8"/>
          <p:cNvGraphicFramePr>
            <a:graphicFrameLocks noChangeAspect="1"/>
          </p:cNvGraphicFramePr>
          <p:nvPr/>
        </p:nvGraphicFramePr>
        <p:xfrm>
          <a:off x="2051050" y="5516563"/>
          <a:ext cx="5159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Rovnica" r:id="rId14" imgW="342751" imgH="431613" progId="Equation.3">
                  <p:embed/>
                </p:oleObj>
              </mc:Choice>
              <mc:Fallback>
                <p:oleObj name="Rovnica" r:id="rId14" imgW="342751" imgH="43161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516563"/>
                        <a:ext cx="515938" cy="644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9"/>
          <p:cNvGraphicFramePr>
            <a:graphicFrameLocks noChangeAspect="1"/>
          </p:cNvGraphicFramePr>
          <p:nvPr/>
        </p:nvGraphicFramePr>
        <p:xfrm>
          <a:off x="5651500" y="2322513"/>
          <a:ext cx="20891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Rovnica" r:id="rId16" imgW="977476" imgH="482391" progId="Equation.3">
                  <p:embed/>
                </p:oleObj>
              </mc:Choice>
              <mc:Fallback>
                <p:oleObj name="Rovnica" r:id="rId16" imgW="977476" imgH="482391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322513"/>
                        <a:ext cx="2089150" cy="1030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19288"/>
            <a:ext cx="8135937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i=1</a:t>
            </a:r>
            <a:r>
              <a:rPr lang="en-US" altLang="sk-SK" sz="2400" smtClean="0">
                <a:latin typeface="Tahoma" pitchFamily="34" charset="0"/>
              </a:rPr>
              <a:t>~</a:t>
            </a:r>
            <a:r>
              <a:rPr lang="sk-SK" altLang="sk-SK" sz="2400" smtClean="0">
                <a:latin typeface="Tahoma" pitchFamily="34" charset="0"/>
              </a:rPr>
              <a:t>k – zväčšujúce členy</a:t>
            </a: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            </a:t>
            </a:r>
            <a:r>
              <a:rPr lang="en-US" altLang="sk-SK" sz="2400" smtClean="0">
                <a:latin typeface="Tahoma" pitchFamily="34" charset="0"/>
              </a:rPr>
              <a:t>(</a:t>
            </a:r>
            <a:r>
              <a:rPr lang="sk-SK" altLang="sk-SK" sz="2400" smtClean="0">
                <a:latin typeface="Tahoma" pitchFamily="34" charset="0"/>
              </a:rPr>
              <a:t>ich zväčšovaním sa výsledný rozmer zväčšuje</a:t>
            </a:r>
            <a:r>
              <a:rPr lang="en-US" altLang="sk-SK" sz="2400" smtClean="0">
                <a:latin typeface="Tahoma" pitchFamily="34" charset="0"/>
              </a:rPr>
              <a:t>)</a:t>
            </a:r>
            <a:endParaRPr lang="sk-SK" altLang="sk-SK" sz="24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sk-SK" altLang="sk-SK" sz="24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i=</a:t>
            </a:r>
            <a:r>
              <a:rPr lang="en-US" altLang="sk-SK" sz="2400" smtClean="0">
                <a:latin typeface="Tahoma" pitchFamily="34" charset="0"/>
              </a:rPr>
              <a:t>(</a:t>
            </a:r>
            <a:r>
              <a:rPr lang="sk-SK" altLang="sk-SK" sz="2400" smtClean="0">
                <a:latin typeface="Tahoma" pitchFamily="34" charset="0"/>
              </a:rPr>
              <a:t>k+1</a:t>
            </a:r>
            <a:r>
              <a:rPr lang="en-US" altLang="sk-SK" sz="2400" smtClean="0">
                <a:latin typeface="Tahoma" pitchFamily="34" charset="0"/>
              </a:rPr>
              <a:t>)~</a:t>
            </a:r>
            <a:r>
              <a:rPr lang="sk-SK" altLang="sk-SK" sz="2400" smtClean="0">
                <a:latin typeface="Tahoma" pitchFamily="34" charset="0"/>
              </a:rPr>
              <a:t>n – zmenšujúce členy</a:t>
            </a: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latin typeface="Tahoma" pitchFamily="34" charset="0"/>
              </a:rPr>
              <a:t>             </a:t>
            </a:r>
            <a:r>
              <a:rPr lang="en-US" altLang="sk-SK" sz="2400" smtClean="0">
                <a:latin typeface="Tahoma" pitchFamily="34" charset="0"/>
              </a:rPr>
              <a:t>(</a:t>
            </a:r>
            <a:r>
              <a:rPr lang="sk-SK" altLang="sk-SK" sz="2400" smtClean="0">
                <a:latin typeface="Tahoma" pitchFamily="34" charset="0"/>
              </a:rPr>
              <a:t>ich zväčšovaním sa výsledný rozmer zmenšuje</a:t>
            </a:r>
            <a:r>
              <a:rPr lang="en-US" altLang="sk-SK" sz="2400" smtClean="0">
                <a:latin typeface="Tahoma" pitchFamily="34" charset="0"/>
              </a:rPr>
              <a:t>)</a:t>
            </a:r>
            <a:endParaRPr lang="sk-SK" altLang="sk-SK" sz="24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cs-CZ" altLang="sk-SK" sz="2400" smtClean="0"/>
          </a:p>
        </p:txBody>
      </p:sp>
      <p:graphicFrame>
        <p:nvGraphicFramePr>
          <p:cNvPr id="13316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3789363"/>
          <a:ext cx="863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Rovnica" r:id="rId4" imgW="495085" imgH="431613" progId="Equation.3">
                  <p:embed/>
                </p:oleObj>
              </mc:Choice>
              <mc:Fallback>
                <p:oleObj name="Rovnica" r:id="rId4" imgW="495085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89363"/>
                        <a:ext cx="863600" cy="754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457200" y="457200"/>
            <a:ext cx="82296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b="1"/>
              <a:t>Metóda MAX-MIN- úplná zameniteľnosť</a:t>
            </a:r>
            <a:endParaRPr lang="cs-CZ" altLang="sk-SK" b="1"/>
          </a:p>
        </p:txBody>
      </p:sp>
      <p:graphicFrame>
        <p:nvGraphicFramePr>
          <p:cNvPr id="13318" name="Object 14"/>
          <p:cNvGraphicFramePr>
            <a:graphicFrameLocks noGrp="1" noChangeAspect="1"/>
          </p:cNvGraphicFramePr>
          <p:nvPr>
            <p:ph type="title"/>
          </p:nvPr>
        </p:nvGraphicFramePr>
        <p:xfrm>
          <a:off x="755650" y="2349500"/>
          <a:ext cx="9366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Rovnica" r:id="rId6" imgW="495085" imgH="431613" progId="Equation.3">
                  <p:embed/>
                </p:oleObj>
              </mc:Choice>
              <mc:Fallback>
                <p:oleObj name="Rovnica" r:id="rId6" imgW="495085" imgH="431613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349500"/>
                        <a:ext cx="936625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462</Words>
  <Application>Microsoft Office PowerPoint</Application>
  <PresentationFormat>Prezentácia na obrazovke (4:3)</PresentationFormat>
  <Paragraphs>90</Paragraphs>
  <Slides>13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Symbol</vt:lpstr>
      <vt:lpstr>Tahoma</vt:lpstr>
      <vt:lpstr>Times New Roman</vt:lpstr>
      <vt:lpstr>Wingdings</vt:lpstr>
      <vt:lpstr>Predvolený návrh</vt:lpstr>
      <vt:lpstr>Rovnica</vt:lpstr>
      <vt:lpstr>Prednáška č.5 </vt:lpstr>
      <vt:lpstr>ZÁKLADNÉ POJMY</vt:lpstr>
      <vt:lpstr>MODELY ROZMEROVÝCH OBVODOV</vt:lpstr>
      <vt:lpstr>MODELY ROZMEROVÝCH OBVODOV</vt:lpstr>
      <vt:lpstr>MODELY ROZMEROVÝCH OBVODOV</vt:lpstr>
      <vt:lpstr>Prezentácia programu PowerPoint</vt:lpstr>
      <vt:lpstr>Metóda MAX – MIN </vt:lpstr>
      <vt:lpstr>Metóda MAX-MIN- úplná zameniteľnosť</vt:lpstr>
      <vt:lpstr>Prezentácia programu PowerPoint</vt:lpstr>
      <vt:lpstr>Štatistická metóda- neúplná zameniteľnosť</vt:lpstr>
      <vt:lpstr>Štatistická metóda- neúplná zameniteľnosť</vt:lpstr>
      <vt:lpstr>Koeficient pomerného rozpätia rozdelenia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Miroslav Dovica</dc:creator>
  <cp:lastModifiedBy>Miroslav Dovica</cp:lastModifiedBy>
  <cp:revision>221</cp:revision>
  <dcterms:created xsi:type="dcterms:W3CDTF">2012-09-11T07:07:15Z</dcterms:created>
  <dcterms:modified xsi:type="dcterms:W3CDTF">2023-10-23T05:43:38Z</dcterms:modified>
</cp:coreProperties>
</file>