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7" r:id="rId4"/>
    <p:sldId id="268" r:id="rId5"/>
    <p:sldId id="269" r:id="rId6"/>
    <p:sldId id="270" r:id="rId7"/>
    <p:sldId id="271" r:id="rId8"/>
    <p:sldId id="272" r:id="rId9"/>
    <p:sldId id="273" r:id="rId10"/>
    <p:sldId id="274" r:id="rId11"/>
    <p:sldId id="275" r:id="rId12"/>
    <p:sldId id="276" r:id="rId13"/>
    <p:sldId id="277"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3" autoAdjust="0"/>
    <p:restoredTop sz="94660"/>
  </p:normalViewPr>
  <p:slideViewPr>
    <p:cSldViewPr>
      <p:cViewPr varScale="1">
        <p:scale>
          <a:sx n="109" d="100"/>
          <a:sy n="109" d="100"/>
        </p:scale>
        <p:origin x="40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C2B7419-C115-48FA-BE3E-82FB9A09E65E}" type="slidenum">
              <a:rPr lang="cs-CZ"/>
              <a:pPr>
                <a:defRPr/>
              </a:pPr>
              <a:t>‹#›</a:t>
            </a:fld>
            <a:endParaRPr lang="cs-CZ"/>
          </a:p>
        </p:txBody>
      </p:sp>
    </p:spTree>
    <p:extLst>
      <p:ext uri="{BB962C8B-B14F-4D97-AF65-F5344CB8AC3E}">
        <p14:creationId xmlns:p14="http://schemas.microsoft.com/office/powerpoint/2010/main" val="345719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EBBCA4B-AF67-4B5B-A616-D12D6C6B00F2}" type="slidenum">
              <a:rPr lang="cs-CZ"/>
              <a:pPr>
                <a:defRPr/>
              </a:pPr>
              <a:t>‹#›</a:t>
            </a:fld>
            <a:endParaRPr lang="cs-CZ"/>
          </a:p>
        </p:txBody>
      </p:sp>
    </p:spTree>
    <p:extLst>
      <p:ext uri="{BB962C8B-B14F-4D97-AF65-F5344CB8AC3E}">
        <p14:creationId xmlns:p14="http://schemas.microsoft.com/office/powerpoint/2010/main" val="139710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CED888C-8C9F-48CA-BF86-8E73D2058606}" type="slidenum">
              <a:rPr lang="cs-CZ"/>
              <a:pPr>
                <a:defRPr/>
              </a:pPr>
              <a:t>‹#›</a:t>
            </a:fld>
            <a:endParaRPr lang="cs-CZ"/>
          </a:p>
        </p:txBody>
      </p:sp>
    </p:spTree>
    <p:extLst>
      <p:ext uri="{BB962C8B-B14F-4D97-AF65-F5344CB8AC3E}">
        <p14:creationId xmlns:p14="http://schemas.microsoft.com/office/powerpoint/2010/main" val="2185907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ľka">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sk-SK" smtClean="0"/>
              <a:t>Upravte štýly predlohy textu</a:t>
            </a:r>
            <a:endParaRPr lang="sk-SK"/>
          </a:p>
        </p:txBody>
      </p:sp>
      <p:sp>
        <p:nvSpPr>
          <p:cNvPr id="3" name="Zástupný symbol tabuľky 2"/>
          <p:cNvSpPr>
            <a:spLocks noGrp="1"/>
          </p:cNvSpPr>
          <p:nvPr>
            <p:ph type="tbl" idx="1"/>
          </p:nvPr>
        </p:nvSpPr>
        <p:spPr>
          <a:xfrm>
            <a:off x="457200" y="1981200"/>
            <a:ext cx="8229600" cy="3886200"/>
          </a:xfrm>
        </p:spPr>
        <p:txBody>
          <a:bodyPr/>
          <a:lstStyle/>
          <a:p>
            <a:pPr lvl="0"/>
            <a:endParaRPr lang="sk-SK" noProof="0"/>
          </a:p>
        </p:txBody>
      </p:sp>
      <p:sp>
        <p:nvSpPr>
          <p:cNvPr id="4" name="Zástupný symbol päty 3"/>
          <p:cNvSpPr>
            <a:spLocks noGrp="1"/>
          </p:cNvSpPr>
          <p:nvPr>
            <p:ph type="ftr" sz="quarter" idx="10"/>
          </p:nvPr>
        </p:nvSpPr>
        <p:spPr>
          <a:xfrm>
            <a:off x="3124200" y="6248400"/>
            <a:ext cx="2895600" cy="457200"/>
          </a:xfrm>
        </p:spPr>
        <p:txBody>
          <a:bodyPr/>
          <a:lstStyle>
            <a:lvl1pPr>
              <a:defRPr/>
            </a:lvl1pPr>
          </a:lstStyle>
          <a:p>
            <a:pPr>
              <a:defRPr/>
            </a:pPr>
            <a:endParaRPr lang="cs-CZ"/>
          </a:p>
        </p:txBody>
      </p:sp>
      <p:sp>
        <p:nvSpPr>
          <p:cNvPr id="5" name="Zástupný symbol čísla snímky 4"/>
          <p:cNvSpPr>
            <a:spLocks noGrp="1"/>
          </p:cNvSpPr>
          <p:nvPr>
            <p:ph type="sldNum" sz="quarter" idx="11"/>
          </p:nvPr>
        </p:nvSpPr>
        <p:spPr>
          <a:xfrm>
            <a:off x="6553200" y="6248400"/>
            <a:ext cx="2133600" cy="457200"/>
          </a:xfrm>
        </p:spPr>
        <p:txBody>
          <a:bodyPr/>
          <a:lstStyle>
            <a:lvl1pPr>
              <a:defRPr/>
            </a:lvl1pPr>
          </a:lstStyle>
          <a:p>
            <a:pPr>
              <a:defRPr/>
            </a:pPr>
            <a:fld id="{9450B03F-3BF9-4D7E-9E1D-0E2F7EA22076}" type="slidenum">
              <a:rPr lang="cs-CZ"/>
              <a:pPr>
                <a:defRPr/>
              </a:pPr>
              <a:t>‹#›</a:t>
            </a:fld>
            <a:endParaRPr lang="cs-CZ"/>
          </a:p>
        </p:txBody>
      </p:sp>
      <p:sp>
        <p:nvSpPr>
          <p:cNvPr id="6" name="Zástupný symbol dátumu 5"/>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342392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293B6BF-3827-4DEF-B7C7-C3FB915F8B47}" type="slidenum">
              <a:rPr lang="cs-CZ"/>
              <a:pPr>
                <a:defRPr/>
              </a:pPr>
              <a:t>‹#›</a:t>
            </a:fld>
            <a:endParaRPr lang="cs-CZ"/>
          </a:p>
        </p:txBody>
      </p:sp>
    </p:spTree>
    <p:extLst>
      <p:ext uri="{BB962C8B-B14F-4D97-AF65-F5344CB8AC3E}">
        <p14:creationId xmlns:p14="http://schemas.microsoft.com/office/powerpoint/2010/main" val="71409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14FFBF9-9A54-405F-A9F3-7A2CB3C70B1B}" type="slidenum">
              <a:rPr lang="cs-CZ"/>
              <a:pPr>
                <a:defRPr/>
              </a:pPr>
              <a:t>‹#›</a:t>
            </a:fld>
            <a:endParaRPr lang="cs-CZ"/>
          </a:p>
        </p:txBody>
      </p:sp>
    </p:spTree>
    <p:extLst>
      <p:ext uri="{BB962C8B-B14F-4D97-AF65-F5344CB8AC3E}">
        <p14:creationId xmlns:p14="http://schemas.microsoft.com/office/powerpoint/2010/main" val="298717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56AE7AB9-41BA-4C72-9DCD-0BFA80B56EEF}" type="slidenum">
              <a:rPr lang="cs-CZ"/>
              <a:pPr>
                <a:defRPr/>
              </a:pPr>
              <a:t>‹#›</a:t>
            </a:fld>
            <a:endParaRPr lang="cs-CZ"/>
          </a:p>
        </p:txBody>
      </p:sp>
    </p:spTree>
    <p:extLst>
      <p:ext uri="{BB962C8B-B14F-4D97-AF65-F5344CB8AC3E}">
        <p14:creationId xmlns:p14="http://schemas.microsoft.com/office/powerpoint/2010/main" val="238663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DD55518D-B018-4E35-8765-B3D21DF80003}" type="slidenum">
              <a:rPr lang="cs-CZ"/>
              <a:pPr>
                <a:defRPr/>
              </a:pPr>
              <a:t>‹#›</a:t>
            </a:fld>
            <a:endParaRPr lang="cs-CZ"/>
          </a:p>
        </p:txBody>
      </p:sp>
    </p:spTree>
    <p:extLst>
      <p:ext uri="{BB962C8B-B14F-4D97-AF65-F5344CB8AC3E}">
        <p14:creationId xmlns:p14="http://schemas.microsoft.com/office/powerpoint/2010/main" val="164447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737C95C3-A417-481F-B23A-29CA0528C506}" type="slidenum">
              <a:rPr lang="cs-CZ"/>
              <a:pPr>
                <a:defRPr/>
              </a:pPr>
              <a:t>‹#›</a:t>
            </a:fld>
            <a:endParaRPr lang="cs-CZ"/>
          </a:p>
        </p:txBody>
      </p:sp>
    </p:spTree>
    <p:extLst>
      <p:ext uri="{BB962C8B-B14F-4D97-AF65-F5344CB8AC3E}">
        <p14:creationId xmlns:p14="http://schemas.microsoft.com/office/powerpoint/2010/main" val="412998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4DF48FA5-38B0-4960-A156-0A5FABB011F7}" type="slidenum">
              <a:rPr lang="cs-CZ"/>
              <a:pPr>
                <a:defRPr/>
              </a:pPr>
              <a:t>‹#›</a:t>
            </a:fld>
            <a:endParaRPr lang="cs-CZ"/>
          </a:p>
        </p:txBody>
      </p:sp>
    </p:spTree>
    <p:extLst>
      <p:ext uri="{BB962C8B-B14F-4D97-AF65-F5344CB8AC3E}">
        <p14:creationId xmlns:p14="http://schemas.microsoft.com/office/powerpoint/2010/main" val="304720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EBCEEDD8-6215-4096-852C-CAE3DD982F97}" type="slidenum">
              <a:rPr lang="cs-CZ"/>
              <a:pPr>
                <a:defRPr/>
              </a:pPr>
              <a:t>‹#›</a:t>
            </a:fld>
            <a:endParaRPr lang="cs-CZ"/>
          </a:p>
        </p:txBody>
      </p:sp>
    </p:spTree>
    <p:extLst>
      <p:ext uri="{BB962C8B-B14F-4D97-AF65-F5344CB8AC3E}">
        <p14:creationId xmlns:p14="http://schemas.microsoft.com/office/powerpoint/2010/main" val="4251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AD31C2C-DCE2-4244-BA82-FCA1192B96C3}" type="slidenum">
              <a:rPr lang="cs-CZ"/>
              <a:pPr>
                <a:defRPr/>
              </a:pPr>
              <a:t>‹#›</a:t>
            </a:fld>
            <a:endParaRPr lang="cs-CZ"/>
          </a:p>
        </p:txBody>
      </p:sp>
    </p:spTree>
    <p:extLst>
      <p:ext uri="{BB962C8B-B14F-4D97-AF65-F5344CB8AC3E}">
        <p14:creationId xmlns:p14="http://schemas.microsoft.com/office/powerpoint/2010/main" val="7062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sk-SK" smtClean="0"/>
              <a:t>Kliknite sem a upravte štýl predlohy nadpisov.</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sk-SK" smtClean="0"/>
              <a:t>Kliknite sem a upravte štýly predlohy textu.</a:t>
            </a:r>
          </a:p>
          <a:p>
            <a:pPr lvl="1"/>
            <a:r>
              <a:rPr lang="cs-CZ" altLang="sk-SK" smtClean="0"/>
              <a:t>Druhá úroveň</a:t>
            </a:r>
          </a:p>
          <a:p>
            <a:pPr lvl="2"/>
            <a:r>
              <a:rPr lang="cs-CZ" altLang="sk-SK" smtClean="0"/>
              <a:t>Tretia úroveň</a:t>
            </a:r>
          </a:p>
          <a:p>
            <a:pPr lvl="3"/>
            <a:r>
              <a:rPr lang="cs-CZ" altLang="sk-SK" smtClean="0"/>
              <a:t>Štvrtá úroveň</a:t>
            </a:r>
          </a:p>
          <a:p>
            <a:pPr lvl="4"/>
            <a:r>
              <a:rPr lang="cs-CZ" altLang="sk-SK" smtClean="0"/>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C3D3E0D-9805-4AA9-B530-454B189316A4}"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sk-SK" sz="2400" smtClean="0"/>
              <a:t>Predn</a:t>
            </a:r>
            <a:r>
              <a:rPr lang="sk-SK" altLang="sk-SK" sz="2400" smtClean="0"/>
              <a:t>áška č.8</a:t>
            </a:r>
            <a:r>
              <a:rPr lang="cs-CZ" altLang="sk-SK" smtClean="0"/>
              <a:t/>
            </a:r>
            <a:br>
              <a:rPr lang="cs-CZ" altLang="sk-SK" smtClean="0"/>
            </a:br>
            <a:endParaRPr lang="cs-CZ" altLang="sk-SK" smtClean="0"/>
          </a:p>
        </p:txBody>
      </p:sp>
      <p:sp>
        <p:nvSpPr>
          <p:cNvPr id="3075" name="Rectangle 3"/>
          <p:cNvSpPr>
            <a:spLocks noGrp="1" noChangeArrowheads="1"/>
          </p:cNvSpPr>
          <p:nvPr>
            <p:ph type="body" idx="1"/>
          </p:nvPr>
        </p:nvSpPr>
        <p:spPr/>
        <p:txBody>
          <a:bodyPr/>
          <a:lstStyle/>
          <a:p>
            <a:pPr algn="ctr" eaLnBrk="1" hangingPunct="1">
              <a:buFontTx/>
              <a:buNone/>
            </a:pPr>
            <a:endParaRPr lang="sk-SK" altLang="sk-SK" sz="3600" b="1" smtClean="0"/>
          </a:p>
          <a:p>
            <a:pPr algn="ctr" eaLnBrk="1" hangingPunct="1">
              <a:buFontTx/>
              <a:buNone/>
            </a:pPr>
            <a:endParaRPr lang="sk-SK" altLang="sk-SK" sz="3600" b="1" smtClean="0"/>
          </a:p>
          <a:p>
            <a:pPr algn="ctr" eaLnBrk="1" hangingPunct="1">
              <a:buFontTx/>
              <a:buNone/>
            </a:pPr>
            <a:endParaRPr lang="sk-SK" altLang="sk-SK" sz="3600" b="1" smtClean="0"/>
          </a:p>
          <a:p>
            <a:pPr algn="ctr" eaLnBrk="1" hangingPunct="1">
              <a:buFontTx/>
              <a:buNone/>
            </a:pPr>
            <a:r>
              <a:rPr lang="sk-SK" altLang="sk-SK" sz="3600" b="1" smtClean="0"/>
              <a:t>ÚVOD A ZÁKLADY</a:t>
            </a:r>
            <a:r>
              <a:rPr lang="cs-CZ" altLang="sk-SK" sz="3600" smtClean="0"/>
              <a:t> </a:t>
            </a:r>
          </a:p>
          <a:p>
            <a:pPr algn="ctr" eaLnBrk="1" hangingPunct="1">
              <a:buFontTx/>
              <a:buNone/>
            </a:pPr>
            <a:r>
              <a:rPr lang="sk-SK" altLang="sk-SK" sz="3600" b="1" smtClean="0"/>
              <a:t>GEOMETRICKÉHO TOLEROVANIA</a:t>
            </a:r>
            <a:r>
              <a:rPr lang="sk-SK" altLang="sk-SK" b="1" smtClean="0"/>
              <a:t> </a:t>
            </a:r>
            <a:endParaRPr lang="cs-CZ" altLang="sk-SK"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2"/>
          <p:cNvSpPr>
            <a:spLocks noGrp="1" noChangeArrowheads="1"/>
          </p:cNvSpPr>
          <p:nvPr>
            <p:ph type="title"/>
          </p:nvPr>
        </p:nvSpPr>
        <p:spPr/>
        <p:txBody>
          <a:bodyPr/>
          <a:lstStyle/>
          <a:p>
            <a:r>
              <a:rPr lang="sk-SK" altLang="sk-SK" sz="4000" b="1" smtClean="0"/>
              <a:t>Zapisovanie geometrických tolerancií na výkrese</a:t>
            </a:r>
            <a:endParaRPr lang="cs-CZ" altLang="sk-SK" sz="4000" b="1" smtClean="0"/>
          </a:p>
        </p:txBody>
      </p:sp>
      <p:sp>
        <p:nvSpPr>
          <p:cNvPr id="12292" name="Rectangle 3"/>
          <p:cNvSpPr>
            <a:spLocks noGrp="1" noChangeArrowheads="1"/>
          </p:cNvSpPr>
          <p:nvPr>
            <p:ph type="body" idx="1"/>
          </p:nvPr>
        </p:nvSpPr>
        <p:spPr>
          <a:xfrm>
            <a:off x="457200" y="1981200"/>
            <a:ext cx="8229600" cy="4400550"/>
          </a:xfrm>
        </p:spPr>
        <p:txBody>
          <a:bodyPr/>
          <a:lstStyle/>
          <a:p>
            <a:pPr marL="0" indent="0" algn="just">
              <a:lnSpc>
                <a:spcPct val="90000"/>
              </a:lnSpc>
              <a:buFont typeface="Wingdings" pitchFamily="2" charset="2"/>
              <a:buNone/>
            </a:pPr>
            <a:r>
              <a:rPr lang="sk-SK" altLang="sk-SK" sz="2400" smtClean="0"/>
              <a:t>Druhy geometrických tolerancií sa na výkrese označia príslušným grafickým symbolom a doplnkovou značkou. Značka a číselná hodnota tolerancie, resp. označenie základne sa zapisuje do tolerančného rámčeka rozdeleného na dve alebo tri polia, v tomto poradí </a:t>
            </a:r>
            <a:r>
              <a:rPr lang="sk-SK" altLang="sk-SK" sz="2400" smtClean="0">
                <a:sym typeface="Symbol" pitchFamily="18" charset="2"/>
              </a:rPr>
              <a:t></a:t>
            </a:r>
            <a:r>
              <a:rPr lang="sk-SK" altLang="sk-SK" sz="2400" smtClean="0"/>
              <a:t>zľava doprava</a:t>
            </a:r>
            <a:r>
              <a:rPr lang="sk-SK" altLang="sk-SK" sz="2400" smtClean="0">
                <a:sym typeface="Symbol" pitchFamily="18" charset="2"/>
              </a:rPr>
              <a:t></a:t>
            </a:r>
            <a:r>
              <a:rPr lang="sk-SK" altLang="sk-SK" sz="2400" smtClean="0"/>
              <a:t>:</a:t>
            </a:r>
          </a:p>
          <a:p>
            <a:pPr marL="0" indent="0" algn="just">
              <a:lnSpc>
                <a:spcPct val="90000"/>
              </a:lnSpc>
              <a:buFont typeface="Wingdings" pitchFamily="2" charset="2"/>
              <a:buNone/>
            </a:pPr>
            <a:endParaRPr lang="sk-SK" altLang="sk-SK" sz="2400" smtClean="0"/>
          </a:p>
          <a:p>
            <a:pPr marL="0" indent="0">
              <a:lnSpc>
                <a:spcPct val="90000"/>
              </a:lnSpc>
            </a:pPr>
            <a:r>
              <a:rPr lang="sk-SK" altLang="sk-SK" sz="2400" smtClean="0"/>
              <a:t>v prvom poli sa uvádza značka geometrického tolerovania</a:t>
            </a:r>
          </a:p>
          <a:p>
            <a:pPr marL="0" indent="0">
              <a:lnSpc>
                <a:spcPct val="90000"/>
              </a:lnSpc>
            </a:pPr>
            <a:r>
              <a:rPr lang="sk-SK" altLang="sk-SK" sz="2400" smtClean="0"/>
              <a:t>v druhom poli sa zapisuje číselná hodnota tolerancie v milimetroch,</a:t>
            </a:r>
          </a:p>
          <a:p>
            <a:pPr marL="0" indent="0">
              <a:lnSpc>
                <a:spcPct val="90000"/>
              </a:lnSpc>
            </a:pPr>
            <a:r>
              <a:rPr lang="sk-SK" altLang="sk-SK" sz="2400" smtClean="0"/>
              <a:t>v treťom poli sa zapisuje, ak je to potrebné, označenie základne (základní)</a:t>
            </a:r>
          </a:p>
          <a:p>
            <a:pPr marL="0" indent="0">
              <a:lnSpc>
                <a:spcPct val="90000"/>
              </a:lnSpc>
            </a:pPr>
            <a:endParaRPr lang="cs-CZ" altLang="sk-SK"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26988"/>
            <a:ext cx="190817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3"/>
          <p:cNvSpPr>
            <a:spLocks noGrp="1" noChangeArrowheads="1"/>
          </p:cNvSpPr>
          <p:nvPr>
            <p:ph type="title"/>
          </p:nvPr>
        </p:nvSpPr>
        <p:spPr>
          <a:xfrm>
            <a:off x="1979613" y="457200"/>
            <a:ext cx="6707187" cy="1371600"/>
          </a:xfrm>
        </p:spPr>
        <p:txBody>
          <a:bodyPr/>
          <a:lstStyle/>
          <a:p>
            <a:r>
              <a:rPr lang="sk-SK" altLang="sk-SK" sz="4000" b="1" smtClean="0"/>
              <a:t>Geometrické tolerancie </a:t>
            </a:r>
            <a:br>
              <a:rPr lang="sk-SK" altLang="sk-SK" sz="4000" b="1" smtClean="0"/>
            </a:br>
            <a:r>
              <a:rPr lang="sk-SK" altLang="sk-SK" sz="4000" b="1" smtClean="0"/>
              <a:t>– značka tolerancie</a:t>
            </a:r>
            <a:endParaRPr lang="cs-CZ" altLang="sk-SK" sz="4000" b="1" smtClean="0"/>
          </a:p>
        </p:txBody>
      </p:sp>
      <p:pic>
        <p:nvPicPr>
          <p:cNvPr id="13316" name="Picture 4" descr="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8175" y="2060575"/>
            <a:ext cx="72009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26988"/>
            <a:ext cx="190817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2"/>
          <p:cNvSpPr>
            <a:spLocks noGrp="1" noChangeArrowheads="1"/>
          </p:cNvSpPr>
          <p:nvPr>
            <p:ph type="title"/>
          </p:nvPr>
        </p:nvSpPr>
        <p:spPr>
          <a:xfrm>
            <a:off x="914400" y="549275"/>
            <a:ext cx="8229600" cy="1371600"/>
          </a:xfrm>
        </p:spPr>
        <p:txBody>
          <a:bodyPr/>
          <a:lstStyle/>
          <a:p>
            <a:pPr algn="r"/>
            <a:r>
              <a:rPr lang="cs-CZ" altLang="sk-SK" sz="3600" b="1" smtClean="0"/>
              <a:t>Príklady prepojenia tolerančného rámčeka s tolerovaným útvarom</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420938"/>
            <a:ext cx="8064500" cy="426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26988"/>
            <a:ext cx="190817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2"/>
          <p:cNvSpPr>
            <a:spLocks noGrp="1" noChangeArrowheads="1"/>
          </p:cNvSpPr>
          <p:nvPr>
            <p:ph type="title"/>
          </p:nvPr>
        </p:nvSpPr>
        <p:spPr>
          <a:xfrm>
            <a:off x="0" y="476250"/>
            <a:ext cx="8964613" cy="2179638"/>
          </a:xfrm>
        </p:spPr>
        <p:txBody>
          <a:bodyPr/>
          <a:lstStyle/>
          <a:p>
            <a:r>
              <a:rPr lang="cs-CZ" altLang="sk-SK" sz="3600" b="1" smtClean="0"/>
              <a:t>		</a:t>
            </a:r>
            <a:r>
              <a:rPr lang="cs-CZ" altLang="sk-SK" sz="4000" b="1" smtClean="0"/>
              <a:t>Označenie základní</a:t>
            </a:r>
            <a:br>
              <a:rPr lang="cs-CZ" altLang="sk-SK" sz="4000" b="1" smtClean="0"/>
            </a:br>
            <a:r>
              <a:rPr lang="cs-CZ" altLang="sk-SK" sz="2800" smtClean="0"/>
              <a:t>a) plocha (A) alebo vygenerovaná čiara plochy (B), </a:t>
            </a:r>
            <a:br>
              <a:rPr lang="cs-CZ" altLang="sk-SK" sz="2800" smtClean="0"/>
            </a:br>
            <a:r>
              <a:rPr lang="cs-CZ" altLang="sk-SK" sz="2800" smtClean="0"/>
              <a:t>b) os (B)</a:t>
            </a:r>
            <a:br>
              <a:rPr lang="cs-CZ" altLang="sk-SK" sz="2800" smtClean="0"/>
            </a:br>
            <a:r>
              <a:rPr lang="cs-CZ" altLang="sk-SK" sz="2800" smtClean="0"/>
              <a:t>c) stanovená oblast (A)</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284538"/>
            <a:ext cx="8785225"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2"/>
          <p:cNvSpPr>
            <a:spLocks noGrp="1" noChangeArrowheads="1"/>
          </p:cNvSpPr>
          <p:nvPr>
            <p:ph type="title"/>
          </p:nvPr>
        </p:nvSpPr>
        <p:spPr/>
        <p:txBody>
          <a:bodyPr/>
          <a:lstStyle/>
          <a:p>
            <a:r>
              <a:rPr lang="sk-SK" altLang="sk-SK" sz="3600" b="1" smtClean="0"/>
              <a:t>ZÁKLADNÉ PRAVIDLO TOLEROVANIA</a:t>
            </a:r>
            <a:endParaRPr lang="cs-CZ" altLang="sk-SK" sz="3600" b="1" smtClean="0"/>
          </a:p>
        </p:txBody>
      </p:sp>
      <p:sp>
        <p:nvSpPr>
          <p:cNvPr id="16388" name="Rectangle 3"/>
          <p:cNvSpPr>
            <a:spLocks noGrp="1" noChangeArrowheads="1"/>
          </p:cNvSpPr>
          <p:nvPr>
            <p:ph type="body" idx="1"/>
          </p:nvPr>
        </p:nvSpPr>
        <p:spPr>
          <a:xfrm>
            <a:off x="457200" y="1916113"/>
            <a:ext cx="8229600" cy="4608512"/>
          </a:xfrm>
        </p:spPr>
        <p:txBody>
          <a:bodyPr/>
          <a:lstStyle/>
          <a:p>
            <a:pPr marL="0" indent="0" algn="just">
              <a:lnSpc>
                <a:spcPct val="80000"/>
              </a:lnSpc>
              <a:buFont typeface="Wingdings" pitchFamily="2" charset="2"/>
              <a:buNone/>
            </a:pPr>
            <a:r>
              <a:rPr lang="sk-SK" altLang="sk-SK" sz="2800" smtClean="0"/>
              <a:t>Základné vzťahy medzi toleranciami rozmerov (dĺžok a uhlov) a geometrickými toleranciami určuje norma </a:t>
            </a:r>
            <a:r>
              <a:rPr lang="sk-SK" altLang="sk-SK" sz="2800" b="1" smtClean="0"/>
              <a:t>STN ISO 8015</a:t>
            </a:r>
            <a:r>
              <a:rPr lang="sk-SK" altLang="sk-SK" sz="2800" smtClean="0"/>
              <a:t>: </a:t>
            </a:r>
            <a:r>
              <a:rPr lang="sk-SK" altLang="sk-SK" sz="2800" i="1" smtClean="0"/>
              <a:t>Technické výkresy. Základné pravidlo tolerovania. </a:t>
            </a:r>
          </a:p>
          <a:p>
            <a:pPr marL="0" indent="0" algn="just">
              <a:lnSpc>
                <a:spcPct val="80000"/>
              </a:lnSpc>
              <a:buFont typeface="Wingdings" pitchFamily="2" charset="2"/>
              <a:buNone/>
            </a:pPr>
            <a:r>
              <a:rPr lang="sk-SK" altLang="sk-SK" sz="2800" smtClean="0"/>
              <a:t>Základné pravidlo tolerovania sa vzťahuje na údaje určujúce štyri vlastnosti každého prvku súčiastky: rozmer, tvar, orientáciu a vzájomnú polohu prvkov súčiastky, t.j. na:</a:t>
            </a:r>
            <a:endParaRPr lang="pl-PL" altLang="sk-SK" sz="2800" smtClean="0"/>
          </a:p>
          <a:p>
            <a:pPr marL="0" indent="0" algn="just">
              <a:lnSpc>
                <a:spcPct val="80000"/>
              </a:lnSpc>
            </a:pPr>
            <a:r>
              <a:rPr lang="pl-PL" altLang="sk-SK" sz="2800" smtClean="0"/>
              <a:t>dĺžkové rozmery s medznými odchýlkami,</a:t>
            </a:r>
          </a:p>
          <a:p>
            <a:pPr marL="0" indent="0" algn="just">
              <a:lnSpc>
                <a:spcPct val="80000"/>
              </a:lnSpc>
            </a:pPr>
            <a:r>
              <a:rPr lang="pl-PL" altLang="sk-SK" sz="2800" smtClean="0"/>
              <a:t>uhlové rozmery s medznými odchýlkami,</a:t>
            </a:r>
            <a:endParaRPr lang="en-US" altLang="sk-SK" sz="2800" smtClean="0"/>
          </a:p>
          <a:p>
            <a:pPr marL="0" indent="0" algn="just">
              <a:lnSpc>
                <a:spcPct val="80000"/>
              </a:lnSpc>
            </a:pPr>
            <a:r>
              <a:rPr lang="en-US" altLang="sk-SK" sz="2800" smtClean="0"/>
              <a:t>geometrické tolerancie.</a:t>
            </a:r>
            <a:endParaRPr lang="cs-CZ" altLang="sk-SK"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2"/>
          <p:cNvSpPr>
            <a:spLocks noGrp="1" noChangeArrowheads="1"/>
          </p:cNvSpPr>
          <p:nvPr>
            <p:ph type="title"/>
          </p:nvPr>
        </p:nvSpPr>
        <p:spPr/>
        <p:txBody>
          <a:bodyPr/>
          <a:lstStyle/>
          <a:p>
            <a:r>
              <a:rPr lang="sk-SK" altLang="sk-SK" sz="3600" b="1" smtClean="0"/>
              <a:t>PREDPIS ZÁVISLOSTI ROZMEROV A GEOMETRICKÝCH TOLERANCIÍ</a:t>
            </a:r>
            <a:endParaRPr lang="cs-CZ" altLang="sk-SK" sz="3600" b="1" smtClean="0"/>
          </a:p>
        </p:txBody>
      </p:sp>
      <p:sp>
        <p:nvSpPr>
          <p:cNvPr id="119811" name="Rectangle 3"/>
          <p:cNvSpPr>
            <a:spLocks noGrp="1" noChangeArrowheads="1"/>
          </p:cNvSpPr>
          <p:nvPr>
            <p:ph type="body" idx="1"/>
          </p:nvPr>
        </p:nvSpPr>
        <p:spPr>
          <a:xfrm>
            <a:off x="457200" y="1981200"/>
            <a:ext cx="8229600" cy="4687888"/>
          </a:xfrm>
        </p:spPr>
        <p:txBody>
          <a:bodyPr/>
          <a:lstStyle/>
          <a:p>
            <a:pPr marL="0" indent="0">
              <a:lnSpc>
                <a:spcPct val="80000"/>
              </a:lnSpc>
              <a:buFont typeface="Wingdings" pitchFamily="2" charset="2"/>
              <a:buNone/>
              <a:defRPr/>
            </a:pPr>
            <a:r>
              <a:rPr lang="sk-SK" sz="2400" b="1">
                <a:effectLst>
                  <a:outerShdw blurRad="38100" dist="38100" dir="2700000" algn="tl">
                    <a:srgbClr val="FFFFFF"/>
                  </a:outerShdw>
                </a:effectLst>
              </a:rPr>
              <a:t>Podmienka obalovej plochy E</a:t>
            </a:r>
          </a:p>
          <a:p>
            <a:pPr marL="0" indent="0" algn="just">
              <a:lnSpc>
                <a:spcPct val="80000"/>
              </a:lnSpc>
              <a:buFont typeface="Wingdings" pitchFamily="2" charset="2"/>
              <a:buNone/>
              <a:defRPr/>
            </a:pPr>
            <a:r>
              <a:rPr lang="sk-SK" sz="2400" b="1"/>
              <a:t>Podmienka kontroly pomocou obalovej plochy je výhodná pre prvky, ktoré budú spolu tvoriť uloženie. Táto podmienka sa na výkrese označí značkou               </a:t>
            </a:r>
          </a:p>
          <a:p>
            <a:pPr marL="0" indent="0" algn="just">
              <a:lnSpc>
                <a:spcPct val="80000"/>
              </a:lnSpc>
              <a:buFont typeface="Wingdings" pitchFamily="2" charset="2"/>
              <a:buNone/>
              <a:defRPr/>
            </a:pPr>
            <a:r>
              <a:rPr lang="sk-SK" sz="2400" b="1"/>
              <a:t>za kótou a odkazom na normu ISO 8015</a:t>
            </a:r>
          </a:p>
          <a:p>
            <a:pPr marL="0" indent="0" algn="just">
              <a:lnSpc>
                <a:spcPct val="80000"/>
              </a:lnSpc>
              <a:buFont typeface="Wingdings" pitchFamily="2" charset="2"/>
              <a:buNone/>
              <a:defRPr/>
            </a:pPr>
            <a:r>
              <a:rPr lang="cs-CZ" sz="2400" b="1"/>
              <a:t>Podmienka obalovej plochy môže byť uplatnená na jednotlivý prvok súčiastky, napr. povrch valca, alebo prvok tvorený dvoma rovnobežnými rovinami. Táto podmienka znamená, že obálka menovitého tvaru s rozmerom na maxime materiálu nesmie byť prekročená. Podmienka obalovej plochy sa predpisuje</a:t>
            </a:r>
          </a:p>
        </p:txBody>
      </p:sp>
      <p:grpSp>
        <p:nvGrpSpPr>
          <p:cNvPr id="17413" name="Group 4"/>
          <p:cNvGrpSpPr>
            <a:grpSpLocks/>
          </p:cNvGrpSpPr>
          <p:nvPr/>
        </p:nvGrpSpPr>
        <p:grpSpPr bwMode="auto">
          <a:xfrm>
            <a:off x="7164388" y="2997200"/>
            <a:ext cx="1008062" cy="625475"/>
            <a:chOff x="2648" y="8530"/>
            <a:chExt cx="510" cy="459"/>
          </a:xfrm>
        </p:grpSpPr>
        <p:sp>
          <p:nvSpPr>
            <p:cNvPr id="17414" name="Oval 5"/>
            <p:cNvSpPr>
              <a:spLocks noChangeArrowheads="1"/>
            </p:cNvSpPr>
            <p:nvPr/>
          </p:nvSpPr>
          <p:spPr bwMode="auto">
            <a:xfrm>
              <a:off x="2736" y="8547"/>
              <a:ext cx="340" cy="374"/>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17415" name="Text Box 6"/>
            <p:cNvSpPr txBox="1">
              <a:spLocks noChangeArrowheads="1"/>
            </p:cNvSpPr>
            <p:nvPr/>
          </p:nvSpPr>
          <p:spPr bwMode="auto">
            <a:xfrm>
              <a:off x="2648" y="8530"/>
              <a:ext cx="51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sz="2800"/>
                <a:t>   E</a:t>
              </a:r>
              <a:endParaRPr lang="cs-CZ" altLang="sk-SK" sz="280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82" name="Rectangle 2"/>
          <p:cNvSpPr>
            <a:spLocks noGrp="1" noChangeArrowheads="1"/>
          </p:cNvSpPr>
          <p:nvPr>
            <p:ph type="title"/>
          </p:nvPr>
        </p:nvSpPr>
        <p:spPr>
          <a:xfrm>
            <a:off x="1979613" y="457200"/>
            <a:ext cx="6707187" cy="811213"/>
          </a:xfrm>
        </p:spPr>
        <p:txBody>
          <a:bodyPr/>
          <a:lstStyle/>
          <a:p>
            <a:pPr>
              <a:defRPr/>
            </a:pPr>
            <a:r>
              <a:rPr lang="sk-SK" sz="3200" b="1">
                <a:effectLst>
                  <a:outerShdw blurRad="38100" dist="38100" dir="2700000" algn="tl">
                    <a:srgbClr val="FFFFFF"/>
                  </a:outerShdw>
                </a:effectLst>
              </a:rPr>
              <a:t>Podmienka obalovej plochy E</a:t>
            </a:r>
            <a:br>
              <a:rPr lang="sk-SK" sz="3200" b="1">
                <a:effectLst>
                  <a:outerShdw blurRad="38100" dist="38100" dir="2700000" algn="tl">
                    <a:srgbClr val="FFFFFF"/>
                  </a:outerShdw>
                </a:effectLst>
              </a:rPr>
            </a:br>
            <a:endParaRPr lang="cs-CZ" sz="3200" b="1">
              <a:effectLst>
                <a:outerShdw blurRad="38100" dist="38100" dir="2700000" algn="tl">
                  <a:srgbClr val="FFFFFF"/>
                </a:outerShdw>
              </a:effectLst>
            </a:endParaRPr>
          </a:p>
        </p:txBody>
      </p:sp>
      <p:sp>
        <p:nvSpPr>
          <p:cNvPr id="18436" name="Rectangle 3"/>
          <p:cNvSpPr>
            <a:spLocks noGrp="1" noChangeArrowheads="1"/>
          </p:cNvSpPr>
          <p:nvPr>
            <p:ph type="body" idx="1"/>
          </p:nvPr>
        </p:nvSpPr>
        <p:spPr/>
        <p:txBody>
          <a:bodyPr/>
          <a:lstStyle/>
          <a:p>
            <a:endParaRPr lang="sk-SK" altLang="sk-SK" smtClean="0"/>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8162925" cy="53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835" name="Rectangle 3"/>
          <p:cNvSpPr>
            <a:spLocks noGrp="1" noChangeArrowheads="1"/>
          </p:cNvSpPr>
          <p:nvPr>
            <p:ph type="body" idx="1"/>
          </p:nvPr>
        </p:nvSpPr>
        <p:spPr>
          <a:xfrm>
            <a:off x="179388" y="404813"/>
            <a:ext cx="8964612" cy="5761037"/>
          </a:xfrm>
        </p:spPr>
        <p:txBody>
          <a:bodyPr/>
          <a:lstStyle/>
          <a:p>
            <a:pPr marL="304800" indent="-304800" algn="just">
              <a:spcBef>
                <a:spcPct val="0"/>
              </a:spcBef>
              <a:buFont typeface="Wingdings" pitchFamily="2" charset="2"/>
              <a:buNone/>
              <a:defRPr/>
            </a:pPr>
            <a:r>
              <a:rPr lang="sk-SK" b="1">
                <a:effectLst>
                  <a:outerShdw blurRad="38100" dist="38100" dir="2700000" algn="tl">
                    <a:srgbClr val="FFFFFF"/>
                  </a:outerShdw>
                </a:effectLst>
              </a:rPr>
              <a:t>Podmienka obalovej plochy E</a:t>
            </a:r>
            <a:r>
              <a:rPr lang="sk-SK" sz="2800" b="1">
                <a:effectLst>
                  <a:outerShdw blurRad="38100" dist="38100" dir="2700000" algn="tl">
                    <a:srgbClr val="FFFFFF"/>
                  </a:outerShdw>
                </a:effectLst>
              </a:rPr>
              <a:t> </a:t>
            </a:r>
          </a:p>
          <a:p>
            <a:pPr marL="304800" indent="-304800" algn="just">
              <a:spcBef>
                <a:spcPct val="0"/>
              </a:spcBef>
              <a:buFont typeface="Wingdings" pitchFamily="2" charset="2"/>
              <a:buNone/>
              <a:defRPr/>
            </a:pPr>
            <a:r>
              <a:rPr lang="cs-CZ" sz="2400" b="1"/>
              <a:t>sa vzťahuje na valcový prvok.  Funkčné požiadavky sú:</a:t>
            </a:r>
          </a:p>
          <a:p>
            <a:pPr marL="304800" indent="-304800" algn="just">
              <a:spcBef>
                <a:spcPct val="0"/>
              </a:spcBef>
              <a:defRPr/>
            </a:pPr>
            <a:r>
              <a:rPr lang="cs-CZ" sz="2400" b="1"/>
              <a:t>povrch valcového prvku musí ležať vnútri obalovej plochy menovitého geometrického tvaru s rozmerom maxima materiálu, t.j. ∅150 mm,</a:t>
            </a:r>
          </a:p>
          <a:p>
            <a:pPr marL="304800" indent="-304800" algn="just">
              <a:spcBef>
                <a:spcPct val="0"/>
              </a:spcBef>
              <a:defRPr/>
            </a:pPr>
            <a:r>
              <a:rPr lang="cs-CZ" sz="2400" b="1"/>
              <a:t>žiadny miestny (lokálny) rozmer nesmie byť menší ako  ∅149,96 mm </a:t>
            </a:r>
          </a:p>
          <a:p>
            <a:pPr marL="304800" indent="-304800" algn="just">
              <a:spcBef>
                <a:spcPct val="0"/>
              </a:spcBef>
              <a:buFont typeface="Wingdings" pitchFamily="2" charset="2"/>
              <a:buNone/>
              <a:defRPr/>
            </a:pPr>
            <a:r>
              <a:rPr lang="cs-CZ" sz="2400" b="1"/>
              <a:t>Uvedená podmienka obalovej plochy skutočnej súčiastky musí zaručiť:</a:t>
            </a:r>
          </a:p>
          <a:p>
            <a:pPr marL="304800" indent="-304800" algn="just">
              <a:spcBef>
                <a:spcPct val="0"/>
              </a:spcBef>
              <a:defRPr/>
            </a:pPr>
            <a:r>
              <a:rPr lang="cs-CZ" sz="2400" b="1"/>
              <a:t>každý skutočný miestny(lokálny) priemer hriadeľa musí ležať v tolerancii dĺžky 0,04 mm a môže sa meniť od </a:t>
            </a:r>
          </a:p>
          <a:p>
            <a:pPr marL="304800" indent="-304800" algn="just">
              <a:spcBef>
                <a:spcPct val="0"/>
              </a:spcBef>
              <a:buFont typeface="Wingdings" pitchFamily="2" charset="2"/>
              <a:buNone/>
              <a:defRPr/>
            </a:pPr>
            <a:r>
              <a:rPr lang="cs-CZ" sz="2400" b="1"/>
              <a:t>   ∅150 mm do ∅149,96 mm (B),</a:t>
            </a:r>
          </a:p>
          <a:p>
            <a:pPr marL="304800" indent="-304800" algn="just">
              <a:spcBef>
                <a:spcPct val="0"/>
              </a:spcBef>
              <a:defRPr/>
            </a:pPr>
            <a:r>
              <a:rPr lang="cs-CZ" sz="2400" b="1"/>
              <a:t>b)úplný hriadeľ musí ležať v obalovom valci správneho</a:t>
            </a:r>
          </a:p>
          <a:p>
            <a:pPr marL="304800" indent="-304800" algn="just">
              <a:spcBef>
                <a:spcPct val="0"/>
              </a:spcBef>
              <a:buFont typeface="Wingdings" pitchFamily="2" charset="2"/>
              <a:buNone/>
              <a:defRPr/>
            </a:pPr>
            <a:r>
              <a:rPr lang="cs-CZ" sz="2400" b="1"/>
              <a:t>   tvaru ∅150 mm (C). Znamená to, že hriadeľ by musel byť presne valcový, ak by boli skutočné lokálne rozmery na maxime materiálu ∅150mm.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26988"/>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5" name="Rectangle 3"/>
          <p:cNvSpPr>
            <a:spLocks noGrp="1" noChangeArrowheads="1"/>
          </p:cNvSpPr>
          <p:nvPr>
            <p:ph type="body" idx="1"/>
          </p:nvPr>
        </p:nvSpPr>
        <p:spPr>
          <a:xfrm>
            <a:off x="457200" y="549275"/>
            <a:ext cx="8229600" cy="6048375"/>
          </a:xfrm>
        </p:spPr>
        <p:txBody>
          <a:bodyPr/>
          <a:lstStyle/>
          <a:p>
            <a:pPr marL="0" indent="0" algn="just">
              <a:lnSpc>
                <a:spcPct val="80000"/>
              </a:lnSpc>
              <a:buFont typeface="Wingdings" pitchFamily="2" charset="2"/>
              <a:buNone/>
              <a:defRPr/>
            </a:pPr>
            <a:r>
              <a:rPr lang="sk-SK" b="1">
                <a:effectLst>
                  <a:outerShdw blurRad="38100" dist="38100" dir="2700000" algn="tl">
                    <a:srgbClr val="FFFFFF"/>
                  </a:outerShdw>
                </a:effectLst>
              </a:rPr>
              <a:t>Podmienka maxima materiálu M</a:t>
            </a:r>
          </a:p>
          <a:p>
            <a:pPr marL="0" indent="0" algn="just">
              <a:lnSpc>
                <a:spcPct val="80000"/>
              </a:lnSpc>
              <a:buFont typeface="Wingdings" pitchFamily="2" charset="2"/>
              <a:buNone/>
              <a:defRPr/>
            </a:pPr>
            <a:endParaRPr lang="sk-SK" sz="2400" b="1"/>
          </a:p>
          <a:p>
            <a:pPr marL="0" indent="0" algn="just">
              <a:spcBef>
                <a:spcPct val="0"/>
              </a:spcBef>
              <a:buFont typeface="Wingdings" pitchFamily="2" charset="2"/>
              <a:buNone/>
              <a:defRPr/>
            </a:pPr>
            <a:r>
              <a:rPr lang="sk-SK" sz="2400" b="1"/>
              <a:t>Je to ten medzný rozmer, ktorý zodpovedá najväčšiemu objemu materiálu, t.j. pri vonkajšom rozmere hornému medznému rozmeru a pri vnútornom rozmere dolnému medznému rozmeru. Na výkresoch sa označuje značkou   </a:t>
            </a:r>
          </a:p>
          <a:p>
            <a:pPr marL="0" indent="0" algn="just">
              <a:spcBef>
                <a:spcPct val="0"/>
              </a:spcBef>
              <a:buFont typeface="Wingdings" pitchFamily="2" charset="2"/>
              <a:buNone/>
              <a:defRPr/>
            </a:pPr>
            <a:endParaRPr lang="sk-SK" sz="2400" b="1"/>
          </a:p>
          <a:p>
            <a:pPr marL="0" indent="0" algn="just">
              <a:spcBef>
                <a:spcPct val="0"/>
              </a:spcBef>
              <a:buFont typeface="Wingdings" pitchFamily="2" charset="2"/>
              <a:buNone/>
              <a:defRPr/>
            </a:pPr>
            <a:r>
              <a:rPr lang="sk-SK" sz="2400" b="1"/>
              <a:t>podľa STN ISO 2692: </a:t>
            </a:r>
            <a:r>
              <a:rPr lang="sk-SK" sz="2400" b="1" i="1"/>
              <a:t>Geometrické tolerovanie</a:t>
            </a:r>
            <a:r>
              <a:rPr lang="sk-SK" sz="2400" b="1"/>
              <a:t>. </a:t>
            </a:r>
            <a:r>
              <a:rPr lang="sk-SK" sz="2400" b="1" i="1"/>
              <a:t>Princíp maxima materiálu</a:t>
            </a:r>
            <a:r>
              <a:rPr lang="cs-CZ" sz="2400" b="1"/>
              <a:t> </a:t>
            </a:r>
          </a:p>
          <a:p>
            <a:pPr marL="0" indent="0" algn="just">
              <a:spcBef>
                <a:spcPct val="0"/>
              </a:spcBef>
              <a:buFont typeface="Wingdings" pitchFamily="2" charset="2"/>
              <a:buNone/>
              <a:defRPr/>
            </a:pPr>
            <a:r>
              <a:rPr lang="cs-CZ" sz="2400" b="1"/>
              <a:t>Podmienka maxima materiálu je stav posudzovaného prvku, pri ktorom je jeho skutočný rozmer všade na tom krajnom rozmere, ktorý zodpovedá maximu materiálu, napr. dolný medzný rozmer diery a horný medzný rozmer hriadeľa. </a:t>
            </a:r>
          </a:p>
        </p:txBody>
      </p:sp>
      <p:grpSp>
        <p:nvGrpSpPr>
          <p:cNvPr id="20484" name="Group 4"/>
          <p:cNvGrpSpPr>
            <a:grpSpLocks/>
          </p:cNvGrpSpPr>
          <p:nvPr/>
        </p:nvGrpSpPr>
        <p:grpSpPr bwMode="auto">
          <a:xfrm>
            <a:off x="3635375" y="2852738"/>
            <a:ext cx="1008063" cy="625475"/>
            <a:chOff x="2648" y="8530"/>
            <a:chExt cx="510" cy="459"/>
          </a:xfrm>
        </p:grpSpPr>
        <p:sp>
          <p:nvSpPr>
            <p:cNvPr id="20485" name="Oval 5"/>
            <p:cNvSpPr>
              <a:spLocks noChangeArrowheads="1"/>
            </p:cNvSpPr>
            <p:nvPr/>
          </p:nvSpPr>
          <p:spPr bwMode="auto">
            <a:xfrm>
              <a:off x="2736" y="8547"/>
              <a:ext cx="340" cy="374"/>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20486" name="Text Box 6"/>
            <p:cNvSpPr txBox="1">
              <a:spLocks noChangeArrowheads="1"/>
            </p:cNvSpPr>
            <p:nvPr/>
          </p:nvSpPr>
          <p:spPr bwMode="auto">
            <a:xfrm>
              <a:off x="2648" y="8530"/>
              <a:ext cx="51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sz="2800"/>
                <a:t>   M</a:t>
              </a:r>
              <a:endParaRPr lang="cs-CZ" altLang="sk-SK" sz="280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1906" name="Rectangle 2"/>
          <p:cNvSpPr>
            <a:spLocks noGrp="1" noChangeArrowheads="1"/>
          </p:cNvSpPr>
          <p:nvPr>
            <p:ph type="title"/>
          </p:nvPr>
        </p:nvSpPr>
        <p:spPr>
          <a:xfrm>
            <a:off x="457200" y="457200"/>
            <a:ext cx="8229600" cy="523875"/>
          </a:xfrm>
        </p:spPr>
        <p:txBody>
          <a:bodyPr/>
          <a:lstStyle/>
          <a:p>
            <a:pPr>
              <a:defRPr/>
            </a:pPr>
            <a:r>
              <a:rPr lang="sk-SK" sz="3200" b="1">
                <a:effectLst>
                  <a:outerShdw blurRad="38100" dist="38100" dir="2700000" algn="tl">
                    <a:srgbClr val="FFFFFF"/>
                  </a:outerShdw>
                </a:effectLst>
              </a:rPr>
              <a:t>Podmienka maxima materiálu M</a:t>
            </a:r>
            <a:endParaRPr lang="cs-CZ" sz="5400" b="1">
              <a:effectLst>
                <a:outerShdw blurRad="38100" dist="38100" dir="2700000" algn="tl">
                  <a:srgbClr val="FFFFFF"/>
                </a:outerShdw>
              </a:effectLst>
            </a:endParaRPr>
          </a:p>
        </p:txBody>
      </p:sp>
      <p:sp>
        <p:nvSpPr>
          <p:cNvPr id="21508" name="Rectangle 3"/>
          <p:cNvSpPr>
            <a:spLocks noGrp="1" noChangeArrowheads="1"/>
          </p:cNvSpPr>
          <p:nvPr>
            <p:ph type="body" idx="1"/>
          </p:nvPr>
        </p:nvSpPr>
        <p:spPr>
          <a:xfrm>
            <a:off x="250825" y="981075"/>
            <a:ext cx="8589963" cy="4814888"/>
          </a:xfrm>
        </p:spPr>
        <p:txBody>
          <a:bodyPr/>
          <a:lstStyle/>
          <a:p>
            <a:pPr marL="0" indent="0" algn="just">
              <a:spcBef>
                <a:spcPct val="0"/>
              </a:spcBef>
              <a:buFont typeface="Wingdings" pitchFamily="2" charset="2"/>
              <a:buNone/>
            </a:pPr>
            <a:r>
              <a:rPr lang="cs-CZ" altLang="sk-SK" sz="2400" b="1" smtClean="0"/>
              <a:t>Je predpísaná tolerancia priamosti osi na ktorú je oplikovaný princíp maxima materiálu. Tolerovaný prvok musí splniť tieto požiadavky:</a:t>
            </a:r>
          </a:p>
          <a:p>
            <a:pPr marL="0" indent="0" algn="just">
              <a:spcBef>
                <a:spcPct val="0"/>
              </a:spcBef>
              <a:buFont typeface="Wingdings" pitchFamily="2" charset="2"/>
              <a:buNone/>
            </a:pPr>
            <a:r>
              <a:rPr lang="cs-CZ" altLang="sk-SK" sz="2400" b="1" smtClean="0"/>
              <a:t>a) každý skutočný miestny rozmer prvku musí ležať v tolerančnom poli 0,2 mm a preto sa môže jeho rozmer pohybovať v hraniciach ∅12 mm až ∅11,6 mm,</a:t>
            </a:r>
          </a:p>
          <a:p>
            <a:pPr marL="0" indent="0" algn="just">
              <a:spcBef>
                <a:spcPct val="0"/>
              </a:spcBef>
              <a:buFont typeface="Wingdings" pitchFamily="2" charset="2"/>
              <a:buNone/>
            </a:pPr>
            <a:r>
              <a:rPr lang="cs-CZ" altLang="sk-SK" sz="2400" b="1" smtClean="0"/>
              <a:t>b) tolerovaný prvok musí dodržať podmienku, že obalový valec je dokonalého geometrického tvaru s ∅12,4 mm  (∅12 +0,4) mm</a:t>
            </a:r>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946525"/>
            <a:ext cx="3195637" cy="287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2"/>
          <p:cNvSpPr>
            <a:spLocks noGrp="1" noChangeArrowheads="1"/>
          </p:cNvSpPr>
          <p:nvPr>
            <p:ph type="title"/>
          </p:nvPr>
        </p:nvSpPr>
        <p:spPr>
          <a:xfrm>
            <a:off x="457200" y="457200"/>
            <a:ext cx="8229600" cy="739775"/>
          </a:xfrm>
        </p:spPr>
        <p:txBody>
          <a:bodyPr/>
          <a:lstStyle/>
          <a:p>
            <a:r>
              <a:rPr lang="cs-CZ" altLang="sk-SK" sz="3200" b="1" smtClean="0"/>
              <a:t>ZÁKLADNÉ POJMY</a:t>
            </a:r>
          </a:p>
        </p:txBody>
      </p:sp>
      <p:sp>
        <p:nvSpPr>
          <p:cNvPr id="4100" name="Rectangle 3"/>
          <p:cNvSpPr>
            <a:spLocks noGrp="1" noChangeArrowheads="1"/>
          </p:cNvSpPr>
          <p:nvPr>
            <p:ph type="body" idx="1"/>
          </p:nvPr>
        </p:nvSpPr>
        <p:spPr>
          <a:xfrm>
            <a:off x="457200" y="1268413"/>
            <a:ext cx="8229600" cy="5040312"/>
          </a:xfrm>
        </p:spPr>
        <p:txBody>
          <a:bodyPr/>
          <a:lstStyle/>
          <a:p>
            <a:pPr marL="0" indent="0" algn="just">
              <a:lnSpc>
                <a:spcPct val="90000"/>
              </a:lnSpc>
              <a:buFont typeface="Wingdings" pitchFamily="2" charset="2"/>
              <a:buNone/>
            </a:pPr>
            <a:r>
              <a:rPr lang="cs-CZ" altLang="sk-SK" sz="2400" b="1" smtClean="0"/>
              <a:t>Geometrické tolerancie určujú odchýlku prvku obrobku od jeho tvaru, alebo smeru, alebo  polohy a to od teoreticky presného (ideálneho) tvaru, smeru alebo polohy bez vzťahu k rozmerom prvkov.</a:t>
            </a:r>
          </a:p>
          <a:p>
            <a:pPr marL="0" indent="0" algn="just">
              <a:lnSpc>
                <a:spcPct val="90000"/>
              </a:lnSpc>
              <a:buFont typeface="Wingdings" pitchFamily="2" charset="2"/>
              <a:buNone/>
            </a:pPr>
            <a:r>
              <a:rPr lang="cs-CZ" altLang="sk-SK" sz="2400" b="1" smtClean="0"/>
              <a:t>Medzné odchýlky dľžkových alebo uhlových rozmerov určujú len skutočné miestne rozmery (pri dvojbodovom meraní) neurčujú však odchýlky jeho tvaru napr. kruhovitosti a priamosti valcového povrchu.</a:t>
            </a:r>
          </a:p>
          <a:p>
            <a:pPr marL="0" indent="0" algn="just">
              <a:lnSpc>
                <a:spcPct val="90000"/>
              </a:lnSpc>
              <a:buFont typeface="Wingdings" pitchFamily="2" charset="2"/>
              <a:buNone/>
            </a:pPr>
            <a:r>
              <a:rPr lang="cs-CZ" altLang="sk-SK" sz="2400" b="1" smtClean="0"/>
              <a:t>Samostatným prvkom súčiastok je však aj ich povrch, napr. valec alebo dve rovnobežné roviny apod. </a:t>
            </a:r>
          </a:p>
          <a:p>
            <a:pPr marL="0" indent="0" algn="just">
              <a:lnSpc>
                <a:spcPct val="90000"/>
              </a:lnSpc>
              <a:buFont typeface="Wingdings" pitchFamily="2" charset="2"/>
              <a:buNone/>
            </a:pPr>
            <a:r>
              <a:rPr lang="cs-CZ" altLang="sk-SK" sz="2400" b="1" smtClean="0"/>
              <a:t>Geometrické tolerancie sa uplatňujú nezávisle od skutočných miestnych rozmerov jednotlivých prvkov.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3"/>
          <p:cNvSpPr>
            <a:spLocks noGrp="1" noChangeArrowheads="1"/>
          </p:cNvSpPr>
          <p:nvPr>
            <p:ph type="body" idx="1"/>
          </p:nvPr>
        </p:nvSpPr>
        <p:spPr>
          <a:xfrm>
            <a:off x="323850" y="981075"/>
            <a:ext cx="8229600" cy="3886200"/>
          </a:xfrm>
        </p:spPr>
        <p:txBody>
          <a:bodyPr/>
          <a:lstStyle/>
          <a:p>
            <a:pPr marL="0" indent="0" algn="just">
              <a:spcBef>
                <a:spcPct val="0"/>
              </a:spcBef>
              <a:buFont typeface="Wingdings" pitchFamily="2" charset="2"/>
              <a:buNone/>
            </a:pPr>
            <a:r>
              <a:rPr lang="cs-CZ" altLang="sk-SK" sz="2400" b="1" smtClean="0"/>
              <a:t>Priemery sú na rozmere maxima materiálu ∅12 mm (A) a môže sa meniť vnútri tolerančného poľa do ∅0,6 mm, keď všetky funkčné priemery sú na rozmere minima materiálu o ∅11,8 mm (B).</a:t>
            </a:r>
          </a:p>
          <a:p>
            <a:pPr marL="0" indent="0" algn="just">
              <a:spcBef>
                <a:spcPct val="0"/>
              </a:spcBef>
              <a:buFont typeface="Wingdings" pitchFamily="2" charset="2"/>
              <a:buNone/>
            </a:pPr>
            <a:r>
              <a:rPr lang="cs-CZ" altLang="sk-SK" sz="2400" b="1" smtClean="0"/>
              <a:t>V skutočnosti bude prvok ležať niekde medzi krajnými podmienkami pri rôznych skutočných miestnych rozmeroch.</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90925"/>
            <a:ext cx="8380412"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90" name="Rectangle 6"/>
          <p:cNvSpPr>
            <a:spLocks noGrp="1" noChangeArrowheads="1"/>
          </p:cNvSpPr>
          <p:nvPr>
            <p:ph type="title"/>
          </p:nvPr>
        </p:nvSpPr>
        <p:spPr>
          <a:xfrm>
            <a:off x="468313" y="765175"/>
            <a:ext cx="8229600" cy="360363"/>
          </a:xfrm>
        </p:spPr>
        <p:txBody>
          <a:bodyPr/>
          <a:lstStyle/>
          <a:p>
            <a:pPr>
              <a:defRPr/>
            </a:pPr>
            <a:r>
              <a:rPr lang="sk-SK" sz="3200" b="1">
                <a:effectLst>
                  <a:outerShdw blurRad="38100" dist="38100" dir="2700000" algn="tl">
                    <a:srgbClr val="FFFFFF"/>
                  </a:outerShdw>
                </a:effectLst>
              </a:rPr>
              <a:t>Podmienka maxima materiálu M</a:t>
            </a:r>
            <a:br>
              <a:rPr lang="sk-SK" sz="3200" b="1">
                <a:effectLst>
                  <a:outerShdw blurRad="38100" dist="38100" dir="2700000" algn="tl">
                    <a:srgbClr val="FFFFFF"/>
                  </a:outerShdw>
                </a:effectLst>
              </a:rPr>
            </a:br>
            <a:endParaRPr lang="cs-CZ" sz="3200" b="1">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2"/>
          <p:cNvSpPr>
            <a:spLocks noGrp="1" noChangeArrowheads="1"/>
          </p:cNvSpPr>
          <p:nvPr>
            <p:ph type="title"/>
          </p:nvPr>
        </p:nvSpPr>
        <p:spPr/>
        <p:txBody>
          <a:bodyPr/>
          <a:lstStyle/>
          <a:p>
            <a:r>
              <a:rPr lang="sk-SK" altLang="sk-SK" sz="3600" b="1" smtClean="0"/>
              <a:t>PREDPIS ZÁVISLOSTI ROZMEROV A GEOMETRICKÝCH TOLERANCIÍ</a:t>
            </a:r>
            <a:endParaRPr lang="cs-CZ" altLang="sk-SK" sz="3600" b="1" smtClean="0"/>
          </a:p>
        </p:txBody>
      </p:sp>
      <p:sp>
        <p:nvSpPr>
          <p:cNvPr id="23556" name="Rectangle 3"/>
          <p:cNvSpPr>
            <a:spLocks noGrp="1" noChangeArrowheads="1"/>
          </p:cNvSpPr>
          <p:nvPr>
            <p:ph type="body" idx="1"/>
          </p:nvPr>
        </p:nvSpPr>
        <p:spPr>
          <a:xfrm>
            <a:off x="457200" y="1981200"/>
            <a:ext cx="8229600" cy="4327525"/>
          </a:xfrm>
        </p:spPr>
        <p:txBody>
          <a:bodyPr/>
          <a:lstStyle/>
          <a:p>
            <a:pPr marL="0" indent="0" algn="just">
              <a:lnSpc>
                <a:spcPct val="90000"/>
              </a:lnSpc>
              <a:buFont typeface="Wingdings" pitchFamily="2" charset="2"/>
              <a:buNone/>
            </a:pPr>
            <a:r>
              <a:rPr lang="sk-SK" altLang="sk-SK" sz="3600" b="1" smtClean="0"/>
              <a:t>Podmienka minima materiálu</a:t>
            </a:r>
            <a:r>
              <a:rPr lang="sk-SK" altLang="sk-SK" smtClean="0"/>
              <a:t> </a:t>
            </a:r>
          </a:p>
          <a:p>
            <a:pPr marL="0" indent="0" algn="just">
              <a:lnSpc>
                <a:spcPct val="90000"/>
              </a:lnSpc>
              <a:buFont typeface="Wingdings" pitchFamily="2" charset="2"/>
              <a:buNone/>
            </a:pPr>
            <a:r>
              <a:rPr lang="sk-SK" altLang="sk-SK" smtClean="0"/>
              <a:t>Je to ten medzný rozmer, ktorý zodpovedá najmenšiemu objemu materiálu, t.j. pri vonkajšom rozmere je to dolný medzný rozmer a vnútornom rozmere je to horný medzný rozmer. Na výkresoch sa označuje značkou       </a:t>
            </a:r>
          </a:p>
          <a:p>
            <a:pPr marL="0" indent="0">
              <a:lnSpc>
                <a:spcPct val="90000"/>
              </a:lnSpc>
              <a:buFont typeface="Wingdings" pitchFamily="2" charset="2"/>
              <a:buNone/>
            </a:pPr>
            <a:r>
              <a:rPr lang="sk-SK" altLang="sk-SK" sz="2800" smtClean="0"/>
              <a:t>podľa </a:t>
            </a:r>
            <a:r>
              <a:rPr lang="sk-SK" altLang="sk-SK" sz="2800" b="1" smtClean="0"/>
              <a:t>STN ISO 2692</a:t>
            </a:r>
            <a:r>
              <a:rPr lang="sk-SK" altLang="sk-SK" sz="2800" smtClean="0"/>
              <a:t>: </a:t>
            </a:r>
            <a:r>
              <a:rPr lang="sk-SK" altLang="sk-SK" sz="2800" i="1" smtClean="0"/>
              <a:t>Geometrické tolerovania. Princíp maxima materiálu</a:t>
            </a:r>
            <a:r>
              <a:rPr lang="sk-SK" altLang="sk-SK" i="1" smtClean="0"/>
              <a:t>.</a:t>
            </a:r>
            <a:endParaRPr lang="cs-CZ" altLang="sk-SK" i="1" smtClean="0"/>
          </a:p>
        </p:txBody>
      </p:sp>
      <p:grpSp>
        <p:nvGrpSpPr>
          <p:cNvPr id="23557" name="Group 4"/>
          <p:cNvGrpSpPr>
            <a:grpSpLocks/>
          </p:cNvGrpSpPr>
          <p:nvPr/>
        </p:nvGrpSpPr>
        <p:grpSpPr bwMode="auto">
          <a:xfrm>
            <a:off x="2339975" y="4797425"/>
            <a:ext cx="1008063" cy="625475"/>
            <a:chOff x="2648" y="8530"/>
            <a:chExt cx="510" cy="459"/>
          </a:xfrm>
        </p:grpSpPr>
        <p:sp>
          <p:nvSpPr>
            <p:cNvPr id="23558" name="Oval 5"/>
            <p:cNvSpPr>
              <a:spLocks noChangeArrowheads="1"/>
            </p:cNvSpPr>
            <p:nvPr/>
          </p:nvSpPr>
          <p:spPr bwMode="auto">
            <a:xfrm>
              <a:off x="2736" y="8547"/>
              <a:ext cx="340" cy="374"/>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23559" name="Text Box 6"/>
            <p:cNvSpPr txBox="1">
              <a:spLocks noChangeArrowheads="1"/>
            </p:cNvSpPr>
            <p:nvPr/>
          </p:nvSpPr>
          <p:spPr bwMode="auto">
            <a:xfrm>
              <a:off x="2648" y="8530"/>
              <a:ext cx="51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sz="2800"/>
                <a:t>   L</a:t>
              </a:r>
              <a:endParaRPr lang="cs-CZ" altLang="sk-SK" sz="280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050" name="Rectangle 2"/>
          <p:cNvSpPr>
            <a:spLocks noGrp="1" noChangeArrowheads="1"/>
          </p:cNvSpPr>
          <p:nvPr>
            <p:ph type="title"/>
          </p:nvPr>
        </p:nvSpPr>
        <p:spPr>
          <a:xfrm>
            <a:off x="1908175" y="457200"/>
            <a:ext cx="6778625" cy="450850"/>
          </a:xfrm>
        </p:spPr>
        <p:txBody>
          <a:bodyPr/>
          <a:lstStyle/>
          <a:p>
            <a:pPr>
              <a:defRPr/>
            </a:pPr>
            <a:r>
              <a:rPr lang="sk-SK" sz="3200" b="1">
                <a:effectLst>
                  <a:outerShdw blurRad="38100" dist="38100" dir="2700000" algn="tl">
                    <a:srgbClr val="FFFFFF"/>
                  </a:outerShdw>
                </a:effectLst>
              </a:rPr>
              <a:t>Podmienka minima materiálu L</a:t>
            </a:r>
            <a:r>
              <a:rPr lang="sk-SK" sz="3200">
                <a:effectLst>
                  <a:outerShdw blurRad="38100" dist="38100" dir="2700000" algn="tl">
                    <a:srgbClr val="FFFFFF"/>
                  </a:outerShdw>
                </a:effectLst>
              </a:rPr>
              <a:t> </a:t>
            </a:r>
            <a:endParaRPr lang="cs-CZ" sz="3200">
              <a:effectLst>
                <a:outerShdw blurRad="38100" dist="38100" dir="2700000" algn="tl">
                  <a:srgbClr val="FFFFFF"/>
                </a:outerShdw>
              </a:effectLst>
            </a:endParaRPr>
          </a:p>
        </p:txBody>
      </p:sp>
      <p:sp>
        <p:nvSpPr>
          <p:cNvPr id="24580" name="Rectangle 3"/>
          <p:cNvSpPr>
            <a:spLocks noGrp="1" noChangeArrowheads="1"/>
          </p:cNvSpPr>
          <p:nvPr>
            <p:ph type="body" idx="1"/>
          </p:nvPr>
        </p:nvSpPr>
        <p:spPr>
          <a:xfrm>
            <a:off x="457200" y="1052513"/>
            <a:ext cx="8229600" cy="4814887"/>
          </a:xfrm>
        </p:spPr>
        <p:txBody>
          <a:bodyPr/>
          <a:lstStyle/>
          <a:p>
            <a:pPr marL="0" indent="0" algn="just">
              <a:lnSpc>
                <a:spcPct val="80000"/>
              </a:lnSpc>
              <a:buFont typeface="Wingdings" pitchFamily="2" charset="2"/>
              <a:buNone/>
            </a:pPr>
            <a:r>
              <a:rPr lang="cs-CZ" altLang="sk-SK" sz="2400" b="1" smtClean="0"/>
              <a:t>Pri kontrole minimálnej hrúbky steny, prevencii prerušenia a pod. </a:t>
            </a:r>
          </a:p>
          <a:p>
            <a:pPr marL="0" indent="0" algn="just">
              <a:lnSpc>
                <a:spcPct val="80000"/>
              </a:lnSpc>
              <a:buFont typeface="Wingdings" pitchFamily="2" charset="2"/>
              <a:buNone/>
            </a:pPr>
            <a:r>
              <a:rPr lang="cs-CZ" altLang="sk-SK" sz="2400" b="1" smtClean="0"/>
              <a:t>Zmontovateľnosť súčiastok závisí od vzťahu medzi skutočnými rozmermi a skutočnými geometrickými odchýlkami dvoch prvkov, ako napr. dier v dvoch súčiastkach a skrutiek ktoré ich spojujú. Najmenšia montážna vôľa vzniká, keď každá zo súčiastok tvoriacich uloženie má rozmer maxima materiálu (napr. skrutka s najväčším priemerom a diera s najmenším priemerom), a ak sú ich geometrické odchýlky tiež najväčšie (napr. odchýlky polohy).</a:t>
            </a:r>
          </a:p>
          <a:p>
            <a:pPr marL="0" indent="0" algn="just">
              <a:lnSpc>
                <a:spcPct val="80000"/>
              </a:lnSpc>
              <a:buFont typeface="Wingdings" pitchFamily="2" charset="2"/>
              <a:buNone/>
            </a:pPr>
            <a:r>
              <a:rPr lang="cs-CZ" altLang="sk-SK" sz="2400" b="1" smtClean="0"/>
              <a:t>Najväčšia montážna vôľa vzniká vtedy ak má skutočný rozmer spojovacích súčiastok najväčšiu odchýlku od rozmeru maxima materiálu (napr. hriadeľ s najmenším priemerom a diera s najväčším priemerom) a keď geometrické odchýlky sú nulové (napr. Odchýlky polohy).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457200"/>
            <a:ext cx="8229600" cy="450850"/>
          </a:xfrm>
        </p:spPr>
        <p:txBody>
          <a:bodyPr/>
          <a:lstStyle/>
          <a:p>
            <a:pPr>
              <a:defRPr/>
            </a:pPr>
            <a:r>
              <a:rPr lang="sk-SK" sz="3200" b="1">
                <a:effectLst>
                  <a:outerShdw blurRad="38100" dist="38100" dir="2700000" algn="tl">
                    <a:srgbClr val="FFFFFF"/>
                  </a:outerShdw>
                </a:effectLst>
              </a:rPr>
              <a:t>Podmienka minima materiálu L</a:t>
            </a:r>
            <a:endParaRPr lang="cs-CZ" sz="3200" b="1">
              <a:effectLst>
                <a:outerShdw blurRad="38100" dist="38100" dir="2700000" algn="tl">
                  <a:srgbClr val="FFFFFF"/>
                </a:outerShdw>
              </a:effectLst>
            </a:endParaRPr>
          </a:p>
        </p:txBody>
      </p:sp>
      <p:sp>
        <p:nvSpPr>
          <p:cNvPr id="25603" name="Rectangle 3"/>
          <p:cNvSpPr>
            <a:spLocks noGrp="1" noChangeArrowheads="1"/>
          </p:cNvSpPr>
          <p:nvPr>
            <p:ph type="body" idx="1"/>
          </p:nvPr>
        </p:nvSpPr>
        <p:spPr>
          <a:xfrm>
            <a:off x="457200" y="1125538"/>
            <a:ext cx="8229600" cy="4741862"/>
          </a:xfrm>
        </p:spPr>
        <p:txBody>
          <a:bodyPr/>
          <a:lstStyle/>
          <a:p>
            <a:pPr marL="0" indent="0" algn="just">
              <a:lnSpc>
                <a:spcPct val="80000"/>
              </a:lnSpc>
              <a:buFont typeface="Wingdings" pitchFamily="2" charset="2"/>
              <a:buNone/>
            </a:pPr>
            <a:r>
              <a:rPr lang="cs-CZ" altLang="sk-SK" sz="2400" b="1" smtClean="0"/>
              <a:t>Z uvedeného vyplýva, že keď skutočné rozmery prvkov súčiastok tvoriacich uloženie nedosahujú rozmeru maxima materiálu, možno geometrickú toleranciu zväčšiť bez toho, aby to ohrozilo zmontovateľnosť súčiastok. Táto skutočnosť sa nazýva príncípom maxima materiálu. Najčastejšie sa používa pre tolerovanie umiestnenia. Nemá sa používať pre</a:t>
            </a:r>
          </a:p>
          <a:p>
            <a:pPr marL="0" indent="0" algn="just">
              <a:lnSpc>
                <a:spcPct val="80000"/>
              </a:lnSpc>
              <a:buFont typeface="Wingdings" pitchFamily="2" charset="2"/>
              <a:buNone/>
            </a:pPr>
            <a:r>
              <a:rPr lang="cs-CZ" altLang="sk-SK" sz="2400" b="1" smtClean="0"/>
              <a:t>kinematické sústavy, ozubené prevody, závitové diery, uloženia s presahom a pod. kde by zväčšením tolerancie mohla byť ohrozená funkcia</a:t>
            </a:r>
            <a:r>
              <a:rPr lang="cs-CZ" altLang="sk-SK" sz="2400" smtClean="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2"/>
          <p:cNvSpPr>
            <a:spLocks noGrp="1" noChangeArrowheads="1"/>
          </p:cNvSpPr>
          <p:nvPr>
            <p:ph type="title"/>
          </p:nvPr>
        </p:nvSpPr>
        <p:spPr/>
        <p:txBody>
          <a:bodyPr/>
          <a:lstStyle/>
          <a:p>
            <a:r>
              <a:rPr lang="sk-SK" altLang="sk-SK" sz="3600" b="1" smtClean="0"/>
              <a:t>PREDPIS ZÁVISLOSTI ROZMEROV A GEOMETRICKÝCH TOLERANCIÍ</a:t>
            </a:r>
            <a:endParaRPr lang="cs-CZ" altLang="sk-SK" sz="3600" b="1" smtClean="0"/>
          </a:p>
        </p:txBody>
      </p:sp>
      <p:sp>
        <p:nvSpPr>
          <p:cNvPr id="26628" name="Rectangle 3"/>
          <p:cNvSpPr>
            <a:spLocks noGrp="1" noChangeArrowheads="1"/>
          </p:cNvSpPr>
          <p:nvPr>
            <p:ph type="body" idx="1"/>
          </p:nvPr>
        </p:nvSpPr>
        <p:spPr>
          <a:xfrm>
            <a:off x="457200" y="1981200"/>
            <a:ext cx="8229600" cy="4543425"/>
          </a:xfrm>
        </p:spPr>
        <p:txBody>
          <a:bodyPr/>
          <a:lstStyle/>
          <a:p>
            <a:pPr marL="0" indent="0" algn="just">
              <a:buFont typeface="Wingdings" pitchFamily="2" charset="2"/>
              <a:buNone/>
            </a:pPr>
            <a:r>
              <a:rPr lang="sk-SK" altLang="sk-SK" sz="3600" b="1" smtClean="0"/>
              <a:t>Posunutá tolerančná zóna (pole)</a:t>
            </a:r>
            <a:r>
              <a:rPr lang="sk-SK" altLang="sk-SK" smtClean="0"/>
              <a:t> </a:t>
            </a:r>
          </a:p>
          <a:p>
            <a:pPr marL="0" indent="0" algn="just">
              <a:buFont typeface="Wingdings" pitchFamily="2" charset="2"/>
              <a:buNone/>
            </a:pPr>
            <a:r>
              <a:rPr lang="sk-SK" altLang="sk-SK" smtClean="0"/>
              <a:t>V určitých prípadoch vzniká požiadavka na dodržanie tolerancie v priestore mimo vlastnej súčiastky. Požiadavka posunutého tolerančného poľa sa vyjadrí značkou         </a:t>
            </a:r>
          </a:p>
          <a:p>
            <a:pPr marL="0" indent="0" algn="just">
              <a:buFont typeface="Wingdings" pitchFamily="2" charset="2"/>
              <a:buNone/>
            </a:pPr>
            <a:r>
              <a:rPr lang="sk-SK" altLang="sk-SK" sz="2800" smtClean="0"/>
              <a:t>podľa </a:t>
            </a:r>
            <a:r>
              <a:rPr lang="sk-SK" altLang="sk-SK" sz="2800" b="1" smtClean="0"/>
              <a:t>STN ISO 10578</a:t>
            </a:r>
            <a:r>
              <a:rPr lang="sk-SK" altLang="sk-SK" sz="2800" smtClean="0"/>
              <a:t>: </a:t>
            </a:r>
            <a:r>
              <a:rPr lang="sk-SK" altLang="sk-SK" sz="2800" i="1" smtClean="0"/>
              <a:t>Technické výkresy. Tolerovanie smeru a polohy. Posunuté tolerančné zóna</a:t>
            </a:r>
            <a:r>
              <a:rPr lang="sk-SK" altLang="sk-SK" sz="2800" smtClean="0"/>
              <a:t>.</a:t>
            </a:r>
            <a:endParaRPr lang="cs-CZ" altLang="sk-SK" sz="2800" smtClean="0"/>
          </a:p>
        </p:txBody>
      </p:sp>
      <p:grpSp>
        <p:nvGrpSpPr>
          <p:cNvPr id="26629" name="Group 4"/>
          <p:cNvGrpSpPr>
            <a:grpSpLocks/>
          </p:cNvGrpSpPr>
          <p:nvPr/>
        </p:nvGrpSpPr>
        <p:grpSpPr bwMode="auto">
          <a:xfrm>
            <a:off x="7308850" y="4149725"/>
            <a:ext cx="1008063" cy="625475"/>
            <a:chOff x="2648" y="8530"/>
            <a:chExt cx="510" cy="459"/>
          </a:xfrm>
        </p:grpSpPr>
        <p:sp>
          <p:nvSpPr>
            <p:cNvPr id="26630" name="Oval 5"/>
            <p:cNvSpPr>
              <a:spLocks noChangeArrowheads="1"/>
            </p:cNvSpPr>
            <p:nvPr/>
          </p:nvSpPr>
          <p:spPr bwMode="auto">
            <a:xfrm>
              <a:off x="2736" y="8547"/>
              <a:ext cx="340" cy="374"/>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26631" name="Text Box 6"/>
            <p:cNvSpPr txBox="1">
              <a:spLocks noChangeArrowheads="1"/>
            </p:cNvSpPr>
            <p:nvPr/>
          </p:nvSpPr>
          <p:spPr bwMode="auto">
            <a:xfrm>
              <a:off x="2648" y="8530"/>
              <a:ext cx="51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sz="2800"/>
                <a:t>   P</a:t>
              </a:r>
              <a:endParaRPr lang="cs-CZ" altLang="sk-SK" sz="280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3"/>
          <p:cNvSpPr>
            <a:spLocks noGrp="1" noChangeArrowheads="1"/>
          </p:cNvSpPr>
          <p:nvPr>
            <p:ph type="body" idx="1"/>
          </p:nvPr>
        </p:nvSpPr>
        <p:spPr>
          <a:xfrm>
            <a:off x="179388" y="908050"/>
            <a:ext cx="8964612" cy="2016125"/>
          </a:xfrm>
        </p:spPr>
        <p:txBody>
          <a:bodyPr/>
          <a:lstStyle/>
          <a:p>
            <a:pPr marL="0" indent="0" algn="just">
              <a:buFont typeface="Wingdings" pitchFamily="2" charset="2"/>
              <a:buNone/>
            </a:pPr>
            <a:r>
              <a:rPr lang="cs-CZ" altLang="sk-SK" sz="2400" b="1" smtClean="0"/>
              <a:t>Spojenie dvoch súčiastok skrutkou (A). Skrutka 3 prechádza cez dieru v súčiastke 2 a je zaskrutkovaná v súčiastke 1. Funkčné rozmery (B) a dôsledok tolerovania (C) </a:t>
            </a:r>
          </a:p>
        </p:txBody>
      </p:sp>
      <p:pic>
        <p:nvPicPr>
          <p:cNvPr id="27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79625"/>
            <a:ext cx="6983413"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934" name="Rectangle 6"/>
          <p:cNvSpPr>
            <a:spLocks noChangeArrowheads="1"/>
          </p:cNvSpPr>
          <p:nvPr/>
        </p:nvSpPr>
        <p:spPr bwMode="auto">
          <a:xfrm>
            <a:off x="2484438" y="333375"/>
            <a:ext cx="6448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k-SK" sz="3200">
                <a:effectLst>
                  <a:outerShdw blurRad="38100" dist="38100" dir="2700000" algn="tl">
                    <a:srgbClr val="FFFFFF"/>
                  </a:outerShdw>
                </a:effectLst>
              </a:rPr>
              <a:t>Posunutá tolerančná zóna (pole)</a:t>
            </a:r>
            <a:endParaRPr lang="cs-CZ" sz="320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3"/>
          <p:cNvSpPr>
            <a:spLocks noGrp="1" noChangeArrowheads="1"/>
          </p:cNvSpPr>
          <p:nvPr>
            <p:ph type="body" idx="1"/>
          </p:nvPr>
        </p:nvSpPr>
        <p:spPr>
          <a:xfrm>
            <a:off x="457200" y="1268413"/>
            <a:ext cx="8435975" cy="5256212"/>
          </a:xfrm>
        </p:spPr>
        <p:txBody>
          <a:bodyPr/>
          <a:lstStyle/>
          <a:p>
            <a:pPr marL="0" indent="0" algn="just">
              <a:spcBef>
                <a:spcPct val="30000"/>
              </a:spcBef>
              <a:spcAft>
                <a:spcPct val="30000"/>
              </a:spcAft>
              <a:buFont typeface="Wingdings" pitchFamily="2" charset="2"/>
              <a:buNone/>
            </a:pPr>
            <a:r>
              <a:rPr lang="cs-CZ" altLang="sk-SK" sz="2400" b="1" smtClean="0"/>
              <a:t>Poloha osi diery so závitom v súčiastke 1 (A) znázorňuje, že by nebolo možné vložiť skrutku do otvoru v súčiastke 2. </a:t>
            </a:r>
          </a:p>
          <a:p>
            <a:pPr marL="0" indent="0" algn="just">
              <a:spcBef>
                <a:spcPct val="30000"/>
              </a:spcBef>
              <a:spcAft>
                <a:spcPct val="30000"/>
              </a:spcAft>
              <a:buFont typeface="Wingdings" pitchFamily="2" charset="2"/>
              <a:buNone/>
            </a:pPr>
            <a:r>
              <a:rPr lang="cs-CZ" altLang="sk-SK" sz="2400" b="1" smtClean="0"/>
              <a:t>Existuje niekoľko možností odstránenia tejto nezmontovateľnosti:</a:t>
            </a:r>
          </a:p>
          <a:p>
            <a:pPr marL="0" indent="0" algn="just">
              <a:spcBef>
                <a:spcPct val="0"/>
              </a:spcBef>
              <a:buFont typeface="Wingdings" pitchFamily="2" charset="2"/>
              <a:buNone/>
            </a:pPr>
            <a:r>
              <a:rPr lang="cs-CZ" altLang="sk-SK" sz="2400" b="1" smtClean="0"/>
              <a:t>a) Priemer diery by sa mohol zväčšiť (B). Toto riešenie</a:t>
            </a:r>
          </a:p>
          <a:p>
            <a:pPr marL="0" indent="0" algn="just">
              <a:spcBef>
                <a:spcPct val="0"/>
              </a:spcBef>
              <a:buFont typeface="Wingdings" pitchFamily="2" charset="2"/>
              <a:buNone/>
            </a:pPr>
            <a:r>
              <a:rPr lang="cs-CZ" altLang="sk-SK" sz="2400" b="1" smtClean="0"/>
              <a:t>je neprípustné, ak funkčné podmienky ktoré sa vzťahujú na osadenie alebo upnutie (stredenie) to nedovoľujú.</a:t>
            </a:r>
          </a:p>
          <a:p>
            <a:pPr marL="0" indent="0" algn="just">
              <a:spcBef>
                <a:spcPct val="30000"/>
              </a:spcBef>
              <a:spcAft>
                <a:spcPct val="30000"/>
              </a:spcAft>
              <a:buFont typeface="Wingdings" pitchFamily="2" charset="2"/>
              <a:buNone/>
            </a:pPr>
            <a:r>
              <a:rPr lang="cs-CZ" altLang="sk-SK" sz="2400" b="1" smtClean="0"/>
              <a:t>b) Tolerancia pre súčiastku 1 by sa mohla zmenšiť, ale to môže spôsobiť zvýšenie ceny súčiastky.</a:t>
            </a:r>
          </a:p>
          <a:p>
            <a:pPr marL="0" indent="0" algn="just">
              <a:spcBef>
                <a:spcPct val="30000"/>
              </a:spcBef>
              <a:spcAft>
                <a:spcPct val="30000"/>
              </a:spcAft>
              <a:buFont typeface="Wingdings" pitchFamily="2" charset="2"/>
              <a:buNone/>
            </a:pPr>
            <a:r>
              <a:rPr lang="cs-CZ" altLang="sk-SK" sz="2400" b="1" smtClean="0"/>
              <a:t>c) Mohla by sa predpísať napr. užšia tolerancia ako tolerancia umiestnenia, ale to tiež zvyšuje náklady.</a:t>
            </a:r>
          </a:p>
        </p:txBody>
      </p:sp>
      <p:sp>
        <p:nvSpPr>
          <p:cNvPr id="253957" name="Rectangle 5"/>
          <p:cNvSpPr>
            <a:spLocks noGrp="1" noChangeArrowheads="1"/>
          </p:cNvSpPr>
          <p:nvPr>
            <p:ph type="title"/>
          </p:nvPr>
        </p:nvSpPr>
        <p:spPr>
          <a:xfrm>
            <a:off x="395288" y="457200"/>
            <a:ext cx="8291512" cy="668338"/>
          </a:xfrm>
        </p:spPr>
        <p:txBody>
          <a:bodyPr/>
          <a:lstStyle/>
          <a:p>
            <a:pPr>
              <a:defRPr/>
            </a:pPr>
            <a:r>
              <a:rPr lang="sk-SK" sz="4000" b="1">
                <a:effectLst>
                  <a:outerShdw blurRad="38100" dist="38100" dir="2700000" algn="tl">
                    <a:srgbClr val="FFFFFF"/>
                  </a:outerShdw>
                </a:effectLst>
              </a:rPr>
              <a:t>Posunutá tolerančná zóna (pole)</a:t>
            </a:r>
            <a:endParaRPr lang="cs-CZ" sz="4000" b="1">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2363"/>
            <a:ext cx="910272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981" name="Rectangle 5"/>
          <p:cNvSpPr>
            <a:spLocks noGrp="1" noChangeArrowheads="1"/>
          </p:cNvSpPr>
          <p:nvPr>
            <p:ph type="title"/>
          </p:nvPr>
        </p:nvSpPr>
        <p:spPr>
          <a:xfrm>
            <a:off x="539750" y="457200"/>
            <a:ext cx="8147050" cy="668338"/>
          </a:xfrm>
        </p:spPr>
        <p:txBody>
          <a:bodyPr/>
          <a:lstStyle/>
          <a:p>
            <a:pPr>
              <a:defRPr/>
            </a:pPr>
            <a:r>
              <a:rPr lang="sk-SK" sz="4000" b="1">
                <a:effectLst>
                  <a:outerShdw blurRad="38100" dist="38100" dir="2700000" algn="tl">
                    <a:srgbClr val="FFFFFF"/>
                  </a:outerShdw>
                </a:effectLst>
              </a:rPr>
              <a:t>Posunutá tolerančná zóna (pole)</a:t>
            </a:r>
            <a:endParaRPr lang="cs-CZ" sz="4000" b="1">
              <a:effectLst>
                <a:outerShdw blurRad="38100" dist="38100" dir="2700000" algn="tl">
                  <a:srgbClr val="FFFFFF"/>
                </a:outerShdw>
              </a:effectLst>
            </a:endParaRPr>
          </a:p>
        </p:txBody>
      </p:sp>
      <p:sp>
        <p:nvSpPr>
          <p:cNvPr id="29701" name="Rectangle 7"/>
          <p:cNvSpPr>
            <a:spLocks noChangeArrowheads="1"/>
          </p:cNvSpPr>
          <p:nvPr/>
        </p:nvSpPr>
        <p:spPr bwMode="auto">
          <a:xfrm>
            <a:off x="250825" y="5157788"/>
            <a:ext cx="87137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sk-SK"/>
              <a:t>d</a:t>
            </a:r>
            <a:r>
              <a:rPr lang="cs-CZ" altLang="sk-SK" sz="2400"/>
              <a:t>) Možnosťou je posunúť tolerančné pole. Posunuté tolerančné pole sa označuje písmenom P v krúžku. To umožňuje použiť maximálnu toleranciu, a pri tom sa zabezpečí zoskrutkovanie. Príklad.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476250"/>
            <a:ext cx="7086600" cy="62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Rectangle 5"/>
          <p:cNvSpPr>
            <a:spLocks noChangeArrowheads="1"/>
          </p:cNvSpPr>
          <p:nvPr/>
        </p:nvSpPr>
        <p:spPr bwMode="auto">
          <a:xfrm>
            <a:off x="323850" y="620713"/>
            <a:ext cx="2693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bg2"/>
              </a:buClr>
              <a:buSzPct val="75000"/>
              <a:buFont typeface="Wingdings" pitchFamily="2" charset="2"/>
              <a:buNone/>
            </a:pPr>
            <a:r>
              <a:rPr lang="cs-CZ" altLang="sk-SK" sz="2400"/>
              <a:t>PRÍKLAD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1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2"/>
          <p:cNvSpPr>
            <a:spLocks noGrp="1" noChangeArrowheads="1"/>
          </p:cNvSpPr>
          <p:nvPr>
            <p:ph type="title"/>
          </p:nvPr>
        </p:nvSpPr>
        <p:spPr>
          <a:xfrm>
            <a:off x="179388" y="765175"/>
            <a:ext cx="3240087" cy="1371600"/>
          </a:xfrm>
        </p:spPr>
        <p:txBody>
          <a:bodyPr/>
          <a:lstStyle/>
          <a:p>
            <a:r>
              <a:rPr lang="sk-SK" altLang="sk-SK" sz="3600" b="1" smtClean="0"/>
              <a:t>DOPLNKOVÉ ZNAČKY </a:t>
            </a:r>
            <a:endParaRPr lang="cs-CZ" altLang="sk-SK" smtClean="0"/>
          </a:p>
        </p:txBody>
      </p:sp>
      <p:sp>
        <p:nvSpPr>
          <p:cNvPr id="31748" name="Rectangle 3"/>
          <p:cNvSpPr>
            <a:spLocks noChangeArrowheads="1"/>
          </p:cNvSpPr>
          <p:nvPr/>
        </p:nvSpPr>
        <p:spPr bwMode="auto">
          <a:xfrm>
            <a:off x="2827338" y="644525"/>
            <a:ext cx="9858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49" name="Rectangle 4"/>
          <p:cNvSpPr>
            <a:spLocks noChangeArrowheads="1"/>
          </p:cNvSpPr>
          <p:nvPr/>
        </p:nvSpPr>
        <p:spPr bwMode="auto">
          <a:xfrm>
            <a:off x="2827338" y="644525"/>
            <a:ext cx="7556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50" name="Rectangle 5"/>
          <p:cNvSpPr>
            <a:spLocks noChangeArrowheads="1"/>
          </p:cNvSpPr>
          <p:nvPr/>
        </p:nvSpPr>
        <p:spPr bwMode="auto">
          <a:xfrm>
            <a:off x="2827338" y="644525"/>
            <a:ext cx="7556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51" name="Rectangle 6"/>
          <p:cNvSpPr>
            <a:spLocks noChangeArrowheads="1"/>
          </p:cNvSpPr>
          <p:nvPr/>
        </p:nvSpPr>
        <p:spPr bwMode="auto">
          <a:xfrm>
            <a:off x="2827338" y="644525"/>
            <a:ext cx="7556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52" name="AutoShape 7"/>
          <p:cNvSpPr>
            <a:spLocks noChangeAspect="1" noChangeArrowheads="1" noTextEdit="1"/>
          </p:cNvSpPr>
          <p:nvPr/>
        </p:nvSpPr>
        <p:spPr bwMode="auto">
          <a:xfrm>
            <a:off x="3454400" y="549275"/>
            <a:ext cx="5500688" cy="6119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k-SK"/>
          </a:p>
        </p:txBody>
      </p:sp>
      <p:sp>
        <p:nvSpPr>
          <p:cNvPr id="31753" name="Rectangle 8"/>
          <p:cNvSpPr>
            <a:spLocks noChangeArrowheads="1"/>
          </p:cNvSpPr>
          <p:nvPr/>
        </p:nvSpPr>
        <p:spPr bwMode="auto">
          <a:xfrm>
            <a:off x="3575050" y="814388"/>
            <a:ext cx="2693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Popis významu doplnkovej </a:t>
            </a:r>
            <a:endParaRPr lang="cs-CZ" altLang="sk-SK"/>
          </a:p>
        </p:txBody>
      </p:sp>
      <p:sp>
        <p:nvSpPr>
          <p:cNvPr id="31754" name="Rectangle 9"/>
          <p:cNvSpPr>
            <a:spLocks noChangeArrowheads="1"/>
          </p:cNvSpPr>
          <p:nvPr/>
        </p:nvSpPr>
        <p:spPr bwMode="auto">
          <a:xfrm>
            <a:off x="3575050" y="1046163"/>
            <a:ext cx="690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značky</a:t>
            </a:r>
            <a:endParaRPr lang="cs-CZ" altLang="sk-SK"/>
          </a:p>
        </p:txBody>
      </p:sp>
      <p:sp>
        <p:nvSpPr>
          <p:cNvPr id="31755" name="Rectangle 10"/>
          <p:cNvSpPr>
            <a:spLocks noChangeArrowheads="1"/>
          </p:cNvSpPr>
          <p:nvPr/>
        </p:nvSpPr>
        <p:spPr bwMode="auto">
          <a:xfrm>
            <a:off x="4243388" y="1046163"/>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756" name="Rectangle 11"/>
          <p:cNvSpPr>
            <a:spLocks noChangeArrowheads="1"/>
          </p:cNvSpPr>
          <p:nvPr/>
        </p:nvSpPr>
        <p:spPr bwMode="auto">
          <a:xfrm>
            <a:off x="6502400" y="928688"/>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Značky</a:t>
            </a:r>
            <a:endParaRPr lang="cs-CZ" altLang="sk-SK"/>
          </a:p>
        </p:txBody>
      </p:sp>
      <p:sp>
        <p:nvSpPr>
          <p:cNvPr id="31757" name="Rectangle 12"/>
          <p:cNvSpPr>
            <a:spLocks noChangeArrowheads="1"/>
          </p:cNvSpPr>
          <p:nvPr/>
        </p:nvSpPr>
        <p:spPr bwMode="auto">
          <a:xfrm>
            <a:off x="7204075" y="928688"/>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758" name="Rectangle 13"/>
          <p:cNvSpPr>
            <a:spLocks noChangeArrowheads="1"/>
          </p:cNvSpPr>
          <p:nvPr/>
        </p:nvSpPr>
        <p:spPr bwMode="auto">
          <a:xfrm>
            <a:off x="7677150" y="928688"/>
            <a:ext cx="627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Odkaz</a:t>
            </a:r>
            <a:endParaRPr lang="cs-CZ" altLang="sk-SK"/>
          </a:p>
        </p:txBody>
      </p:sp>
      <p:sp>
        <p:nvSpPr>
          <p:cNvPr id="31759" name="Rectangle 14"/>
          <p:cNvSpPr>
            <a:spLocks noChangeArrowheads="1"/>
          </p:cNvSpPr>
          <p:nvPr/>
        </p:nvSpPr>
        <p:spPr bwMode="auto">
          <a:xfrm>
            <a:off x="8286750" y="928688"/>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760" name="Rectangle 15"/>
          <p:cNvSpPr>
            <a:spLocks noChangeArrowheads="1"/>
          </p:cNvSpPr>
          <p:nvPr/>
        </p:nvSpPr>
        <p:spPr bwMode="auto">
          <a:xfrm>
            <a:off x="3454400" y="773113"/>
            <a:ext cx="28575" cy="30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61" name="Rectangle 16"/>
          <p:cNvSpPr>
            <a:spLocks noChangeArrowheads="1"/>
          </p:cNvSpPr>
          <p:nvPr/>
        </p:nvSpPr>
        <p:spPr bwMode="auto">
          <a:xfrm>
            <a:off x="3454400" y="77311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62" name="Rectangle 17"/>
          <p:cNvSpPr>
            <a:spLocks noChangeArrowheads="1"/>
          </p:cNvSpPr>
          <p:nvPr/>
        </p:nvSpPr>
        <p:spPr bwMode="auto">
          <a:xfrm>
            <a:off x="3482975" y="773113"/>
            <a:ext cx="28987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63" name="Rectangle 18"/>
          <p:cNvSpPr>
            <a:spLocks noChangeArrowheads="1"/>
          </p:cNvSpPr>
          <p:nvPr/>
        </p:nvSpPr>
        <p:spPr bwMode="auto">
          <a:xfrm>
            <a:off x="6381750" y="801688"/>
            <a:ext cx="2857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64" name="Rectangle 19"/>
          <p:cNvSpPr>
            <a:spLocks noChangeArrowheads="1"/>
          </p:cNvSpPr>
          <p:nvPr/>
        </p:nvSpPr>
        <p:spPr bwMode="auto">
          <a:xfrm>
            <a:off x="6381750" y="77311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65" name="Rectangle 20"/>
          <p:cNvSpPr>
            <a:spLocks noChangeArrowheads="1"/>
          </p:cNvSpPr>
          <p:nvPr/>
        </p:nvSpPr>
        <p:spPr bwMode="auto">
          <a:xfrm>
            <a:off x="6410325" y="773113"/>
            <a:ext cx="11461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66" name="Rectangle 21"/>
          <p:cNvSpPr>
            <a:spLocks noChangeArrowheads="1"/>
          </p:cNvSpPr>
          <p:nvPr/>
        </p:nvSpPr>
        <p:spPr bwMode="auto">
          <a:xfrm>
            <a:off x="7556500" y="801688"/>
            <a:ext cx="2857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67" name="Rectangle 22"/>
          <p:cNvSpPr>
            <a:spLocks noChangeArrowheads="1"/>
          </p:cNvSpPr>
          <p:nvPr/>
        </p:nvSpPr>
        <p:spPr bwMode="auto">
          <a:xfrm>
            <a:off x="7556500" y="77311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68" name="Rectangle 23"/>
          <p:cNvSpPr>
            <a:spLocks noChangeArrowheads="1"/>
          </p:cNvSpPr>
          <p:nvPr/>
        </p:nvSpPr>
        <p:spPr bwMode="auto">
          <a:xfrm>
            <a:off x="7585075" y="773113"/>
            <a:ext cx="1296988"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69" name="Rectangle 24"/>
          <p:cNvSpPr>
            <a:spLocks noChangeArrowheads="1"/>
          </p:cNvSpPr>
          <p:nvPr/>
        </p:nvSpPr>
        <p:spPr bwMode="auto">
          <a:xfrm>
            <a:off x="8882063" y="773113"/>
            <a:ext cx="28575" cy="30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70" name="Rectangle 25"/>
          <p:cNvSpPr>
            <a:spLocks noChangeArrowheads="1"/>
          </p:cNvSpPr>
          <p:nvPr/>
        </p:nvSpPr>
        <p:spPr bwMode="auto">
          <a:xfrm>
            <a:off x="8882063" y="77311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71" name="Rectangle 26"/>
          <p:cNvSpPr>
            <a:spLocks noChangeArrowheads="1"/>
          </p:cNvSpPr>
          <p:nvPr/>
        </p:nvSpPr>
        <p:spPr bwMode="auto">
          <a:xfrm>
            <a:off x="3454400" y="803275"/>
            <a:ext cx="28575" cy="465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72" name="Rectangle 27"/>
          <p:cNvSpPr>
            <a:spLocks noChangeArrowheads="1"/>
          </p:cNvSpPr>
          <p:nvPr/>
        </p:nvSpPr>
        <p:spPr bwMode="auto">
          <a:xfrm>
            <a:off x="6381750" y="803275"/>
            <a:ext cx="28575" cy="465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73" name="Rectangle 28"/>
          <p:cNvSpPr>
            <a:spLocks noChangeArrowheads="1"/>
          </p:cNvSpPr>
          <p:nvPr/>
        </p:nvSpPr>
        <p:spPr bwMode="auto">
          <a:xfrm>
            <a:off x="7556500" y="803275"/>
            <a:ext cx="28575" cy="465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74" name="Rectangle 29"/>
          <p:cNvSpPr>
            <a:spLocks noChangeArrowheads="1"/>
          </p:cNvSpPr>
          <p:nvPr/>
        </p:nvSpPr>
        <p:spPr bwMode="auto">
          <a:xfrm>
            <a:off x="8882063" y="803275"/>
            <a:ext cx="28575" cy="465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75" name="Rectangle 30"/>
          <p:cNvSpPr>
            <a:spLocks noChangeArrowheads="1"/>
          </p:cNvSpPr>
          <p:nvPr/>
        </p:nvSpPr>
        <p:spPr bwMode="auto">
          <a:xfrm>
            <a:off x="5108575" y="1438275"/>
            <a:ext cx="688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priame</a:t>
            </a:r>
            <a:endParaRPr lang="cs-CZ" altLang="sk-SK"/>
          </a:p>
        </p:txBody>
      </p:sp>
      <p:sp>
        <p:nvSpPr>
          <p:cNvPr id="31776" name="Rectangle 31"/>
          <p:cNvSpPr>
            <a:spLocks noChangeArrowheads="1"/>
          </p:cNvSpPr>
          <p:nvPr/>
        </p:nvSpPr>
        <p:spPr bwMode="auto">
          <a:xfrm>
            <a:off x="5776913" y="1438275"/>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777" name="Rectangle 32"/>
          <p:cNvSpPr>
            <a:spLocks noChangeArrowheads="1"/>
          </p:cNvSpPr>
          <p:nvPr/>
        </p:nvSpPr>
        <p:spPr bwMode="auto">
          <a:xfrm>
            <a:off x="6502400" y="1309688"/>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778" name="Rectangle 33"/>
          <p:cNvSpPr>
            <a:spLocks noChangeArrowheads="1"/>
          </p:cNvSpPr>
          <p:nvPr/>
        </p:nvSpPr>
        <p:spPr bwMode="auto">
          <a:xfrm>
            <a:off x="7677150" y="1309688"/>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779" name="Rectangle 34"/>
          <p:cNvSpPr>
            <a:spLocks noChangeArrowheads="1"/>
          </p:cNvSpPr>
          <p:nvPr/>
        </p:nvSpPr>
        <p:spPr bwMode="auto">
          <a:xfrm>
            <a:off x="3454400" y="1268413"/>
            <a:ext cx="28575" cy="30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80" name="Rectangle 35"/>
          <p:cNvSpPr>
            <a:spLocks noChangeArrowheads="1"/>
          </p:cNvSpPr>
          <p:nvPr/>
        </p:nvSpPr>
        <p:spPr bwMode="auto">
          <a:xfrm>
            <a:off x="3482975" y="1268413"/>
            <a:ext cx="15144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81" name="Rectangle 36"/>
          <p:cNvSpPr>
            <a:spLocks noChangeArrowheads="1"/>
          </p:cNvSpPr>
          <p:nvPr/>
        </p:nvSpPr>
        <p:spPr bwMode="auto">
          <a:xfrm>
            <a:off x="4997450" y="1296988"/>
            <a:ext cx="95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82" name="Rectangle 37"/>
          <p:cNvSpPr>
            <a:spLocks noChangeArrowheads="1"/>
          </p:cNvSpPr>
          <p:nvPr/>
        </p:nvSpPr>
        <p:spPr bwMode="auto">
          <a:xfrm>
            <a:off x="4997450" y="126841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83" name="Rectangle 38"/>
          <p:cNvSpPr>
            <a:spLocks noChangeArrowheads="1"/>
          </p:cNvSpPr>
          <p:nvPr/>
        </p:nvSpPr>
        <p:spPr bwMode="auto">
          <a:xfrm>
            <a:off x="5026025" y="1268413"/>
            <a:ext cx="135572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84" name="Rectangle 39"/>
          <p:cNvSpPr>
            <a:spLocks noChangeArrowheads="1"/>
          </p:cNvSpPr>
          <p:nvPr/>
        </p:nvSpPr>
        <p:spPr bwMode="auto">
          <a:xfrm>
            <a:off x="6381750" y="1268413"/>
            <a:ext cx="28575" cy="30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85" name="Rectangle 40"/>
          <p:cNvSpPr>
            <a:spLocks noChangeArrowheads="1"/>
          </p:cNvSpPr>
          <p:nvPr/>
        </p:nvSpPr>
        <p:spPr bwMode="auto">
          <a:xfrm>
            <a:off x="6410325" y="1268413"/>
            <a:ext cx="11461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86" name="Rectangle 41"/>
          <p:cNvSpPr>
            <a:spLocks noChangeArrowheads="1"/>
          </p:cNvSpPr>
          <p:nvPr/>
        </p:nvSpPr>
        <p:spPr bwMode="auto">
          <a:xfrm>
            <a:off x="7556500" y="1268413"/>
            <a:ext cx="28575" cy="30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87" name="Rectangle 42"/>
          <p:cNvSpPr>
            <a:spLocks noChangeArrowheads="1"/>
          </p:cNvSpPr>
          <p:nvPr/>
        </p:nvSpPr>
        <p:spPr bwMode="auto">
          <a:xfrm>
            <a:off x="7585075" y="1268413"/>
            <a:ext cx="1296988"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88" name="Rectangle 43"/>
          <p:cNvSpPr>
            <a:spLocks noChangeArrowheads="1"/>
          </p:cNvSpPr>
          <p:nvPr/>
        </p:nvSpPr>
        <p:spPr bwMode="auto">
          <a:xfrm>
            <a:off x="8882063" y="1268413"/>
            <a:ext cx="28575" cy="30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89" name="Rectangle 44"/>
          <p:cNvSpPr>
            <a:spLocks noChangeArrowheads="1"/>
          </p:cNvSpPr>
          <p:nvPr/>
        </p:nvSpPr>
        <p:spPr bwMode="auto">
          <a:xfrm>
            <a:off x="3454400" y="1298575"/>
            <a:ext cx="28575" cy="488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90" name="Rectangle 45"/>
          <p:cNvSpPr>
            <a:spLocks noChangeArrowheads="1"/>
          </p:cNvSpPr>
          <p:nvPr/>
        </p:nvSpPr>
        <p:spPr bwMode="auto">
          <a:xfrm>
            <a:off x="4997450" y="1298575"/>
            <a:ext cx="9525" cy="488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91" name="Rectangle 46"/>
          <p:cNvSpPr>
            <a:spLocks noChangeArrowheads="1"/>
          </p:cNvSpPr>
          <p:nvPr/>
        </p:nvSpPr>
        <p:spPr bwMode="auto">
          <a:xfrm>
            <a:off x="6381750" y="1298575"/>
            <a:ext cx="28575" cy="488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92" name="Rectangle 47"/>
          <p:cNvSpPr>
            <a:spLocks noChangeArrowheads="1"/>
          </p:cNvSpPr>
          <p:nvPr/>
        </p:nvSpPr>
        <p:spPr bwMode="auto">
          <a:xfrm>
            <a:off x="7556500" y="1298575"/>
            <a:ext cx="28575" cy="488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93" name="Rectangle 48"/>
          <p:cNvSpPr>
            <a:spLocks noChangeArrowheads="1"/>
          </p:cNvSpPr>
          <p:nvPr/>
        </p:nvSpPr>
        <p:spPr bwMode="auto">
          <a:xfrm>
            <a:off x="8882063" y="1298575"/>
            <a:ext cx="28575" cy="488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794" name="Rectangle 49"/>
          <p:cNvSpPr>
            <a:spLocks noChangeArrowheads="1"/>
          </p:cNvSpPr>
          <p:nvPr/>
        </p:nvSpPr>
        <p:spPr bwMode="auto">
          <a:xfrm>
            <a:off x="3575050" y="1525588"/>
            <a:ext cx="1090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Označenie </a:t>
            </a:r>
            <a:endParaRPr lang="cs-CZ" altLang="sk-SK"/>
          </a:p>
        </p:txBody>
      </p:sp>
      <p:sp>
        <p:nvSpPr>
          <p:cNvPr id="31795" name="Rectangle 50"/>
          <p:cNvSpPr>
            <a:spLocks noChangeArrowheads="1"/>
          </p:cNvSpPr>
          <p:nvPr/>
        </p:nvSpPr>
        <p:spPr bwMode="auto">
          <a:xfrm>
            <a:off x="3575050" y="1755775"/>
            <a:ext cx="1341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tolerovaného </a:t>
            </a:r>
            <a:endParaRPr lang="cs-CZ" altLang="sk-SK"/>
          </a:p>
        </p:txBody>
      </p:sp>
      <p:sp>
        <p:nvSpPr>
          <p:cNvPr id="31796" name="Rectangle 51"/>
          <p:cNvSpPr>
            <a:spLocks noChangeArrowheads="1"/>
          </p:cNvSpPr>
          <p:nvPr/>
        </p:nvSpPr>
        <p:spPr bwMode="auto">
          <a:xfrm>
            <a:off x="3575050" y="1987550"/>
            <a:ext cx="58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prvku</a:t>
            </a:r>
            <a:endParaRPr lang="cs-CZ" altLang="sk-SK"/>
          </a:p>
        </p:txBody>
      </p:sp>
      <p:sp>
        <p:nvSpPr>
          <p:cNvPr id="31797" name="Rectangle 52"/>
          <p:cNvSpPr>
            <a:spLocks noChangeArrowheads="1"/>
          </p:cNvSpPr>
          <p:nvPr/>
        </p:nvSpPr>
        <p:spPr bwMode="auto">
          <a:xfrm>
            <a:off x="4141788" y="1987550"/>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798" name="Rectangle 53"/>
          <p:cNvSpPr>
            <a:spLocks noChangeArrowheads="1"/>
          </p:cNvSpPr>
          <p:nvPr/>
        </p:nvSpPr>
        <p:spPr bwMode="auto">
          <a:xfrm>
            <a:off x="5108575" y="1905000"/>
            <a:ext cx="968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pomocou </a:t>
            </a:r>
            <a:endParaRPr lang="cs-CZ" altLang="sk-SK"/>
          </a:p>
        </p:txBody>
      </p:sp>
      <p:sp>
        <p:nvSpPr>
          <p:cNvPr id="31799" name="Rectangle 54"/>
          <p:cNvSpPr>
            <a:spLocks noChangeArrowheads="1"/>
          </p:cNvSpPr>
          <p:nvPr/>
        </p:nvSpPr>
        <p:spPr bwMode="auto">
          <a:xfrm>
            <a:off x="5108575" y="2136775"/>
            <a:ext cx="841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písmena</a:t>
            </a:r>
            <a:endParaRPr lang="cs-CZ" altLang="sk-SK"/>
          </a:p>
        </p:txBody>
      </p:sp>
      <p:sp>
        <p:nvSpPr>
          <p:cNvPr id="31800" name="Rectangle 55"/>
          <p:cNvSpPr>
            <a:spLocks noChangeArrowheads="1"/>
          </p:cNvSpPr>
          <p:nvPr/>
        </p:nvSpPr>
        <p:spPr bwMode="auto">
          <a:xfrm>
            <a:off x="5924550" y="2136775"/>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01" name="Rectangle 56"/>
          <p:cNvSpPr>
            <a:spLocks noChangeArrowheads="1"/>
          </p:cNvSpPr>
          <p:nvPr/>
        </p:nvSpPr>
        <p:spPr bwMode="auto">
          <a:xfrm>
            <a:off x="6502400" y="1806575"/>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02" name="Rectangle 57"/>
          <p:cNvSpPr>
            <a:spLocks noChangeArrowheads="1"/>
          </p:cNvSpPr>
          <p:nvPr/>
        </p:nvSpPr>
        <p:spPr bwMode="auto">
          <a:xfrm>
            <a:off x="7677150" y="1806575"/>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03" name="Rectangle 58"/>
          <p:cNvSpPr>
            <a:spLocks noChangeArrowheads="1"/>
          </p:cNvSpPr>
          <p:nvPr/>
        </p:nvSpPr>
        <p:spPr bwMode="auto">
          <a:xfrm>
            <a:off x="3454400" y="1787525"/>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04" name="Rectangle 59"/>
          <p:cNvSpPr>
            <a:spLocks noChangeArrowheads="1"/>
          </p:cNvSpPr>
          <p:nvPr/>
        </p:nvSpPr>
        <p:spPr bwMode="auto">
          <a:xfrm>
            <a:off x="4997450" y="178752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05" name="Rectangle 60"/>
          <p:cNvSpPr>
            <a:spLocks noChangeArrowheads="1"/>
          </p:cNvSpPr>
          <p:nvPr/>
        </p:nvSpPr>
        <p:spPr bwMode="auto">
          <a:xfrm>
            <a:off x="5006975" y="1787525"/>
            <a:ext cx="1374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06" name="Rectangle 61"/>
          <p:cNvSpPr>
            <a:spLocks noChangeArrowheads="1"/>
          </p:cNvSpPr>
          <p:nvPr/>
        </p:nvSpPr>
        <p:spPr bwMode="auto">
          <a:xfrm>
            <a:off x="6381750" y="1787525"/>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07" name="Rectangle 62"/>
          <p:cNvSpPr>
            <a:spLocks noChangeArrowheads="1"/>
          </p:cNvSpPr>
          <p:nvPr/>
        </p:nvSpPr>
        <p:spPr bwMode="auto">
          <a:xfrm>
            <a:off x="6410325" y="1787525"/>
            <a:ext cx="1146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08" name="Rectangle 63"/>
          <p:cNvSpPr>
            <a:spLocks noChangeArrowheads="1"/>
          </p:cNvSpPr>
          <p:nvPr/>
        </p:nvSpPr>
        <p:spPr bwMode="auto">
          <a:xfrm>
            <a:off x="7556500" y="1787525"/>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09" name="Rectangle 64"/>
          <p:cNvSpPr>
            <a:spLocks noChangeArrowheads="1"/>
          </p:cNvSpPr>
          <p:nvPr/>
        </p:nvSpPr>
        <p:spPr bwMode="auto">
          <a:xfrm>
            <a:off x="7585075" y="1787525"/>
            <a:ext cx="1296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10" name="Rectangle 65"/>
          <p:cNvSpPr>
            <a:spLocks noChangeArrowheads="1"/>
          </p:cNvSpPr>
          <p:nvPr/>
        </p:nvSpPr>
        <p:spPr bwMode="auto">
          <a:xfrm>
            <a:off x="8882063" y="1787525"/>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11" name="Rectangle 66"/>
          <p:cNvSpPr>
            <a:spLocks noChangeArrowheads="1"/>
          </p:cNvSpPr>
          <p:nvPr/>
        </p:nvSpPr>
        <p:spPr bwMode="auto">
          <a:xfrm>
            <a:off x="3454400" y="1797050"/>
            <a:ext cx="28575" cy="658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12" name="Rectangle 67"/>
          <p:cNvSpPr>
            <a:spLocks noChangeArrowheads="1"/>
          </p:cNvSpPr>
          <p:nvPr/>
        </p:nvSpPr>
        <p:spPr bwMode="auto">
          <a:xfrm>
            <a:off x="4997450" y="1797050"/>
            <a:ext cx="9525" cy="658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13" name="Rectangle 68"/>
          <p:cNvSpPr>
            <a:spLocks noChangeArrowheads="1"/>
          </p:cNvSpPr>
          <p:nvPr/>
        </p:nvSpPr>
        <p:spPr bwMode="auto">
          <a:xfrm>
            <a:off x="6381750" y="1797050"/>
            <a:ext cx="28575" cy="658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14" name="Rectangle 69"/>
          <p:cNvSpPr>
            <a:spLocks noChangeArrowheads="1"/>
          </p:cNvSpPr>
          <p:nvPr/>
        </p:nvSpPr>
        <p:spPr bwMode="auto">
          <a:xfrm>
            <a:off x="7556500" y="1797050"/>
            <a:ext cx="28575" cy="658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15" name="Rectangle 70"/>
          <p:cNvSpPr>
            <a:spLocks noChangeArrowheads="1"/>
          </p:cNvSpPr>
          <p:nvPr/>
        </p:nvSpPr>
        <p:spPr bwMode="auto">
          <a:xfrm>
            <a:off x="8882063" y="1797050"/>
            <a:ext cx="28575" cy="658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16" name="Rectangle 71"/>
          <p:cNvSpPr>
            <a:spLocks noChangeArrowheads="1"/>
          </p:cNvSpPr>
          <p:nvPr/>
        </p:nvSpPr>
        <p:spPr bwMode="auto">
          <a:xfrm>
            <a:off x="3575050" y="2635250"/>
            <a:ext cx="2289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Označenie základného </a:t>
            </a:r>
            <a:endParaRPr lang="cs-CZ" altLang="sk-SK"/>
          </a:p>
        </p:txBody>
      </p:sp>
      <p:sp>
        <p:nvSpPr>
          <p:cNvPr id="31817" name="Rectangle 72"/>
          <p:cNvSpPr>
            <a:spLocks noChangeArrowheads="1"/>
          </p:cNvSpPr>
          <p:nvPr/>
        </p:nvSpPr>
        <p:spPr bwMode="auto">
          <a:xfrm>
            <a:off x="3575050" y="2867025"/>
            <a:ext cx="58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prvku</a:t>
            </a:r>
            <a:endParaRPr lang="cs-CZ" altLang="sk-SK"/>
          </a:p>
        </p:txBody>
      </p:sp>
      <p:sp>
        <p:nvSpPr>
          <p:cNvPr id="31818" name="Rectangle 73"/>
          <p:cNvSpPr>
            <a:spLocks noChangeArrowheads="1"/>
          </p:cNvSpPr>
          <p:nvPr/>
        </p:nvSpPr>
        <p:spPr bwMode="auto">
          <a:xfrm>
            <a:off x="4141788" y="2867025"/>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19" name="Rectangle 74"/>
          <p:cNvSpPr>
            <a:spLocks noChangeArrowheads="1"/>
          </p:cNvSpPr>
          <p:nvPr/>
        </p:nvSpPr>
        <p:spPr bwMode="auto">
          <a:xfrm>
            <a:off x="6502400" y="2474913"/>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20" name="Rectangle 75"/>
          <p:cNvSpPr>
            <a:spLocks noChangeArrowheads="1"/>
          </p:cNvSpPr>
          <p:nvPr/>
        </p:nvSpPr>
        <p:spPr bwMode="auto">
          <a:xfrm>
            <a:off x="7677150" y="2474913"/>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21" name="Rectangle 76"/>
          <p:cNvSpPr>
            <a:spLocks noChangeArrowheads="1"/>
          </p:cNvSpPr>
          <p:nvPr/>
        </p:nvSpPr>
        <p:spPr bwMode="auto">
          <a:xfrm>
            <a:off x="3454400" y="245586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22" name="Rectangle 77"/>
          <p:cNvSpPr>
            <a:spLocks noChangeArrowheads="1"/>
          </p:cNvSpPr>
          <p:nvPr/>
        </p:nvSpPr>
        <p:spPr bwMode="auto">
          <a:xfrm>
            <a:off x="3482975" y="2455863"/>
            <a:ext cx="15144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23" name="Rectangle 78"/>
          <p:cNvSpPr>
            <a:spLocks noChangeArrowheads="1"/>
          </p:cNvSpPr>
          <p:nvPr/>
        </p:nvSpPr>
        <p:spPr bwMode="auto">
          <a:xfrm>
            <a:off x="4997450" y="2455863"/>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24" name="Rectangle 79"/>
          <p:cNvSpPr>
            <a:spLocks noChangeArrowheads="1"/>
          </p:cNvSpPr>
          <p:nvPr/>
        </p:nvSpPr>
        <p:spPr bwMode="auto">
          <a:xfrm>
            <a:off x="5006975" y="2455863"/>
            <a:ext cx="1374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25" name="Rectangle 80"/>
          <p:cNvSpPr>
            <a:spLocks noChangeArrowheads="1"/>
          </p:cNvSpPr>
          <p:nvPr/>
        </p:nvSpPr>
        <p:spPr bwMode="auto">
          <a:xfrm>
            <a:off x="6381750" y="245586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26" name="Rectangle 81"/>
          <p:cNvSpPr>
            <a:spLocks noChangeArrowheads="1"/>
          </p:cNvSpPr>
          <p:nvPr/>
        </p:nvSpPr>
        <p:spPr bwMode="auto">
          <a:xfrm>
            <a:off x="6410325" y="2455863"/>
            <a:ext cx="1146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27" name="Rectangle 82"/>
          <p:cNvSpPr>
            <a:spLocks noChangeArrowheads="1"/>
          </p:cNvSpPr>
          <p:nvPr/>
        </p:nvSpPr>
        <p:spPr bwMode="auto">
          <a:xfrm>
            <a:off x="7556500" y="245586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28" name="Rectangle 83"/>
          <p:cNvSpPr>
            <a:spLocks noChangeArrowheads="1"/>
          </p:cNvSpPr>
          <p:nvPr/>
        </p:nvSpPr>
        <p:spPr bwMode="auto">
          <a:xfrm>
            <a:off x="7585075" y="2455863"/>
            <a:ext cx="1296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29" name="Rectangle 84"/>
          <p:cNvSpPr>
            <a:spLocks noChangeArrowheads="1"/>
          </p:cNvSpPr>
          <p:nvPr/>
        </p:nvSpPr>
        <p:spPr bwMode="auto">
          <a:xfrm>
            <a:off x="8882063" y="245586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30" name="Rectangle 85"/>
          <p:cNvSpPr>
            <a:spLocks noChangeArrowheads="1"/>
          </p:cNvSpPr>
          <p:nvPr/>
        </p:nvSpPr>
        <p:spPr bwMode="auto">
          <a:xfrm>
            <a:off x="3454400" y="2465388"/>
            <a:ext cx="28575" cy="784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31" name="Rectangle 86"/>
          <p:cNvSpPr>
            <a:spLocks noChangeArrowheads="1"/>
          </p:cNvSpPr>
          <p:nvPr/>
        </p:nvSpPr>
        <p:spPr bwMode="auto">
          <a:xfrm>
            <a:off x="6381750" y="2465388"/>
            <a:ext cx="28575" cy="784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32" name="Rectangle 87"/>
          <p:cNvSpPr>
            <a:spLocks noChangeArrowheads="1"/>
          </p:cNvSpPr>
          <p:nvPr/>
        </p:nvSpPr>
        <p:spPr bwMode="auto">
          <a:xfrm>
            <a:off x="7556500" y="2465388"/>
            <a:ext cx="28575" cy="784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33" name="Rectangle 88"/>
          <p:cNvSpPr>
            <a:spLocks noChangeArrowheads="1"/>
          </p:cNvSpPr>
          <p:nvPr/>
        </p:nvSpPr>
        <p:spPr bwMode="auto">
          <a:xfrm>
            <a:off x="8882063" y="2465388"/>
            <a:ext cx="28575" cy="784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34" name="Rectangle 89"/>
          <p:cNvSpPr>
            <a:spLocks noChangeArrowheads="1"/>
          </p:cNvSpPr>
          <p:nvPr/>
        </p:nvSpPr>
        <p:spPr bwMode="auto">
          <a:xfrm>
            <a:off x="3575050" y="3386138"/>
            <a:ext cx="282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Označenie časti základného </a:t>
            </a:r>
            <a:endParaRPr lang="cs-CZ" altLang="sk-SK"/>
          </a:p>
        </p:txBody>
      </p:sp>
      <p:sp>
        <p:nvSpPr>
          <p:cNvPr id="31835" name="Rectangle 90"/>
          <p:cNvSpPr>
            <a:spLocks noChangeArrowheads="1"/>
          </p:cNvSpPr>
          <p:nvPr/>
        </p:nvSpPr>
        <p:spPr bwMode="auto">
          <a:xfrm>
            <a:off x="3575050" y="3617913"/>
            <a:ext cx="58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prvku</a:t>
            </a:r>
            <a:endParaRPr lang="cs-CZ" altLang="sk-SK"/>
          </a:p>
        </p:txBody>
      </p:sp>
      <p:sp>
        <p:nvSpPr>
          <p:cNvPr id="31836" name="Rectangle 91"/>
          <p:cNvSpPr>
            <a:spLocks noChangeArrowheads="1"/>
          </p:cNvSpPr>
          <p:nvPr/>
        </p:nvSpPr>
        <p:spPr bwMode="auto">
          <a:xfrm>
            <a:off x="4141788" y="3617913"/>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37" name="Rectangle 92"/>
          <p:cNvSpPr>
            <a:spLocks noChangeArrowheads="1"/>
          </p:cNvSpPr>
          <p:nvPr/>
        </p:nvSpPr>
        <p:spPr bwMode="auto">
          <a:xfrm>
            <a:off x="7508875" y="3781425"/>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38" name="Rectangle 93"/>
          <p:cNvSpPr>
            <a:spLocks noChangeArrowheads="1"/>
          </p:cNvSpPr>
          <p:nvPr/>
        </p:nvSpPr>
        <p:spPr bwMode="auto">
          <a:xfrm>
            <a:off x="7677150" y="3502025"/>
            <a:ext cx="933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ISO 5459</a:t>
            </a:r>
            <a:endParaRPr lang="cs-CZ" altLang="sk-SK"/>
          </a:p>
        </p:txBody>
      </p:sp>
      <p:sp>
        <p:nvSpPr>
          <p:cNvPr id="31839" name="Rectangle 94"/>
          <p:cNvSpPr>
            <a:spLocks noChangeArrowheads="1"/>
          </p:cNvSpPr>
          <p:nvPr/>
        </p:nvSpPr>
        <p:spPr bwMode="auto">
          <a:xfrm>
            <a:off x="8583613" y="3502025"/>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40" name="Rectangle 95"/>
          <p:cNvSpPr>
            <a:spLocks noChangeArrowheads="1"/>
          </p:cNvSpPr>
          <p:nvPr/>
        </p:nvSpPr>
        <p:spPr bwMode="auto">
          <a:xfrm>
            <a:off x="3454400" y="32496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41" name="Rectangle 96"/>
          <p:cNvSpPr>
            <a:spLocks noChangeArrowheads="1"/>
          </p:cNvSpPr>
          <p:nvPr/>
        </p:nvSpPr>
        <p:spPr bwMode="auto">
          <a:xfrm>
            <a:off x="3482975" y="3249613"/>
            <a:ext cx="2898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42" name="Rectangle 97"/>
          <p:cNvSpPr>
            <a:spLocks noChangeArrowheads="1"/>
          </p:cNvSpPr>
          <p:nvPr/>
        </p:nvSpPr>
        <p:spPr bwMode="auto">
          <a:xfrm>
            <a:off x="6381750" y="32496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43" name="Rectangle 98"/>
          <p:cNvSpPr>
            <a:spLocks noChangeArrowheads="1"/>
          </p:cNvSpPr>
          <p:nvPr/>
        </p:nvSpPr>
        <p:spPr bwMode="auto">
          <a:xfrm>
            <a:off x="6410325" y="3249613"/>
            <a:ext cx="1146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44" name="Rectangle 99"/>
          <p:cNvSpPr>
            <a:spLocks noChangeArrowheads="1"/>
          </p:cNvSpPr>
          <p:nvPr/>
        </p:nvSpPr>
        <p:spPr bwMode="auto">
          <a:xfrm>
            <a:off x="7556500" y="32496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45" name="Rectangle 100"/>
          <p:cNvSpPr>
            <a:spLocks noChangeArrowheads="1"/>
          </p:cNvSpPr>
          <p:nvPr/>
        </p:nvSpPr>
        <p:spPr bwMode="auto">
          <a:xfrm>
            <a:off x="7585075" y="3249613"/>
            <a:ext cx="1296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46" name="Rectangle 101"/>
          <p:cNvSpPr>
            <a:spLocks noChangeArrowheads="1"/>
          </p:cNvSpPr>
          <p:nvPr/>
        </p:nvSpPr>
        <p:spPr bwMode="auto">
          <a:xfrm>
            <a:off x="8882063" y="32496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47" name="Rectangle 102"/>
          <p:cNvSpPr>
            <a:spLocks noChangeArrowheads="1"/>
          </p:cNvSpPr>
          <p:nvPr/>
        </p:nvSpPr>
        <p:spPr bwMode="auto">
          <a:xfrm>
            <a:off x="3454400" y="3259138"/>
            <a:ext cx="28575" cy="696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48" name="Rectangle 103"/>
          <p:cNvSpPr>
            <a:spLocks noChangeArrowheads="1"/>
          </p:cNvSpPr>
          <p:nvPr/>
        </p:nvSpPr>
        <p:spPr bwMode="auto">
          <a:xfrm>
            <a:off x="6381750" y="3259138"/>
            <a:ext cx="28575" cy="696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49" name="Rectangle 104"/>
          <p:cNvSpPr>
            <a:spLocks noChangeArrowheads="1"/>
          </p:cNvSpPr>
          <p:nvPr/>
        </p:nvSpPr>
        <p:spPr bwMode="auto">
          <a:xfrm>
            <a:off x="7556500" y="3259138"/>
            <a:ext cx="28575" cy="696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50" name="Rectangle 105"/>
          <p:cNvSpPr>
            <a:spLocks noChangeArrowheads="1"/>
          </p:cNvSpPr>
          <p:nvPr/>
        </p:nvSpPr>
        <p:spPr bwMode="auto">
          <a:xfrm>
            <a:off x="8882063" y="3259138"/>
            <a:ext cx="28575" cy="696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51" name="Rectangle 106"/>
          <p:cNvSpPr>
            <a:spLocks noChangeArrowheads="1"/>
          </p:cNvSpPr>
          <p:nvPr/>
        </p:nvSpPr>
        <p:spPr bwMode="auto">
          <a:xfrm>
            <a:off x="3575050" y="4084638"/>
            <a:ext cx="2508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Teoreticky presný rozmer</a:t>
            </a:r>
            <a:endParaRPr lang="cs-CZ" altLang="sk-SK"/>
          </a:p>
        </p:txBody>
      </p:sp>
      <p:sp>
        <p:nvSpPr>
          <p:cNvPr id="31852" name="Rectangle 107"/>
          <p:cNvSpPr>
            <a:spLocks noChangeArrowheads="1"/>
          </p:cNvSpPr>
          <p:nvPr/>
        </p:nvSpPr>
        <p:spPr bwMode="auto">
          <a:xfrm>
            <a:off x="6013450" y="4084638"/>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53" name="Rectangle 108"/>
          <p:cNvSpPr>
            <a:spLocks noChangeArrowheads="1"/>
          </p:cNvSpPr>
          <p:nvPr/>
        </p:nvSpPr>
        <p:spPr bwMode="auto">
          <a:xfrm>
            <a:off x="6502400" y="3976688"/>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54" name="Rectangle 109"/>
          <p:cNvSpPr>
            <a:spLocks noChangeArrowheads="1"/>
          </p:cNvSpPr>
          <p:nvPr/>
        </p:nvSpPr>
        <p:spPr bwMode="auto">
          <a:xfrm>
            <a:off x="7677150" y="4084638"/>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55" name="Rectangle 110"/>
          <p:cNvSpPr>
            <a:spLocks noChangeArrowheads="1"/>
          </p:cNvSpPr>
          <p:nvPr/>
        </p:nvSpPr>
        <p:spPr bwMode="auto">
          <a:xfrm>
            <a:off x="3454400" y="3956050"/>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56" name="Rectangle 111"/>
          <p:cNvSpPr>
            <a:spLocks noChangeArrowheads="1"/>
          </p:cNvSpPr>
          <p:nvPr/>
        </p:nvSpPr>
        <p:spPr bwMode="auto">
          <a:xfrm>
            <a:off x="3482975" y="3956050"/>
            <a:ext cx="2898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57" name="Rectangle 112"/>
          <p:cNvSpPr>
            <a:spLocks noChangeArrowheads="1"/>
          </p:cNvSpPr>
          <p:nvPr/>
        </p:nvSpPr>
        <p:spPr bwMode="auto">
          <a:xfrm>
            <a:off x="6381750" y="3956050"/>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58" name="Rectangle 113"/>
          <p:cNvSpPr>
            <a:spLocks noChangeArrowheads="1"/>
          </p:cNvSpPr>
          <p:nvPr/>
        </p:nvSpPr>
        <p:spPr bwMode="auto">
          <a:xfrm>
            <a:off x="6410325" y="3956050"/>
            <a:ext cx="1146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59" name="Rectangle 114"/>
          <p:cNvSpPr>
            <a:spLocks noChangeArrowheads="1"/>
          </p:cNvSpPr>
          <p:nvPr/>
        </p:nvSpPr>
        <p:spPr bwMode="auto">
          <a:xfrm>
            <a:off x="7556500" y="3956050"/>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60" name="Rectangle 115"/>
          <p:cNvSpPr>
            <a:spLocks noChangeArrowheads="1"/>
          </p:cNvSpPr>
          <p:nvPr/>
        </p:nvSpPr>
        <p:spPr bwMode="auto">
          <a:xfrm>
            <a:off x="7585075" y="3956050"/>
            <a:ext cx="1296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61" name="Rectangle 116"/>
          <p:cNvSpPr>
            <a:spLocks noChangeArrowheads="1"/>
          </p:cNvSpPr>
          <p:nvPr/>
        </p:nvSpPr>
        <p:spPr bwMode="auto">
          <a:xfrm>
            <a:off x="8882063" y="3956050"/>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62" name="Rectangle 117"/>
          <p:cNvSpPr>
            <a:spLocks noChangeArrowheads="1"/>
          </p:cNvSpPr>
          <p:nvPr/>
        </p:nvSpPr>
        <p:spPr bwMode="auto">
          <a:xfrm>
            <a:off x="3454400" y="3965575"/>
            <a:ext cx="28575" cy="452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63" name="Rectangle 118"/>
          <p:cNvSpPr>
            <a:spLocks noChangeArrowheads="1"/>
          </p:cNvSpPr>
          <p:nvPr/>
        </p:nvSpPr>
        <p:spPr bwMode="auto">
          <a:xfrm>
            <a:off x="6381750" y="3965575"/>
            <a:ext cx="28575" cy="452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64" name="Rectangle 119"/>
          <p:cNvSpPr>
            <a:spLocks noChangeArrowheads="1"/>
          </p:cNvSpPr>
          <p:nvPr/>
        </p:nvSpPr>
        <p:spPr bwMode="auto">
          <a:xfrm>
            <a:off x="7556500" y="3965575"/>
            <a:ext cx="28575" cy="452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65" name="Rectangle 120"/>
          <p:cNvSpPr>
            <a:spLocks noChangeArrowheads="1"/>
          </p:cNvSpPr>
          <p:nvPr/>
        </p:nvSpPr>
        <p:spPr bwMode="auto">
          <a:xfrm>
            <a:off x="8882063" y="3965575"/>
            <a:ext cx="28575" cy="452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66" name="Rectangle 121"/>
          <p:cNvSpPr>
            <a:spLocks noChangeArrowheads="1"/>
          </p:cNvSpPr>
          <p:nvPr/>
        </p:nvSpPr>
        <p:spPr bwMode="auto">
          <a:xfrm>
            <a:off x="3575050" y="4546600"/>
            <a:ext cx="268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Podmienka obalovej plochy</a:t>
            </a:r>
            <a:endParaRPr lang="cs-CZ" altLang="sk-SK"/>
          </a:p>
        </p:txBody>
      </p:sp>
      <p:sp>
        <p:nvSpPr>
          <p:cNvPr id="31867" name="Rectangle 122"/>
          <p:cNvSpPr>
            <a:spLocks noChangeArrowheads="1"/>
          </p:cNvSpPr>
          <p:nvPr/>
        </p:nvSpPr>
        <p:spPr bwMode="auto">
          <a:xfrm>
            <a:off x="6186488" y="4546600"/>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68" name="Rectangle 123"/>
          <p:cNvSpPr>
            <a:spLocks noChangeArrowheads="1"/>
          </p:cNvSpPr>
          <p:nvPr/>
        </p:nvSpPr>
        <p:spPr bwMode="auto">
          <a:xfrm>
            <a:off x="6502400" y="4438650"/>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69" name="Rectangle 124"/>
          <p:cNvSpPr>
            <a:spLocks noChangeArrowheads="1"/>
          </p:cNvSpPr>
          <p:nvPr/>
        </p:nvSpPr>
        <p:spPr bwMode="auto">
          <a:xfrm>
            <a:off x="7677150" y="4546600"/>
            <a:ext cx="933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ISO 8015</a:t>
            </a:r>
            <a:endParaRPr lang="cs-CZ" altLang="sk-SK"/>
          </a:p>
        </p:txBody>
      </p:sp>
      <p:sp>
        <p:nvSpPr>
          <p:cNvPr id="31870" name="Rectangle 125"/>
          <p:cNvSpPr>
            <a:spLocks noChangeArrowheads="1"/>
          </p:cNvSpPr>
          <p:nvPr/>
        </p:nvSpPr>
        <p:spPr bwMode="auto">
          <a:xfrm>
            <a:off x="8583613" y="4546600"/>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71" name="Rectangle 126"/>
          <p:cNvSpPr>
            <a:spLocks noChangeArrowheads="1"/>
          </p:cNvSpPr>
          <p:nvPr/>
        </p:nvSpPr>
        <p:spPr bwMode="auto">
          <a:xfrm>
            <a:off x="3454400" y="44180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72" name="Rectangle 127"/>
          <p:cNvSpPr>
            <a:spLocks noChangeArrowheads="1"/>
          </p:cNvSpPr>
          <p:nvPr/>
        </p:nvSpPr>
        <p:spPr bwMode="auto">
          <a:xfrm>
            <a:off x="3482975" y="4418013"/>
            <a:ext cx="2898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73" name="Rectangle 128"/>
          <p:cNvSpPr>
            <a:spLocks noChangeArrowheads="1"/>
          </p:cNvSpPr>
          <p:nvPr/>
        </p:nvSpPr>
        <p:spPr bwMode="auto">
          <a:xfrm>
            <a:off x="6381750" y="44180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74" name="Rectangle 129"/>
          <p:cNvSpPr>
            <a:spLocks noChangeArrowheads="1"/>
          </p:cNvSpPr>
          <p:nvPr/>
        </p:nvSpPr>
        <p:spPr bwMode="auto">
          <a:xfrm>
            <a:off x="6410325" y="4418013"/>
            <a:ext cx="1146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75" name="Rectangle 130"/>
          <p:cNvSpPr>
            <a:spLocks noChangeArrowheads="1"/>
          </p:cNvSpPr>
          <p:nvPr/>
        </p:nvSpPr>
        <p:spPr bwMode="auto">
          <a:xfrm>
            <a:off x="7556500" y="44180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76" name="Rectangle 131"/>
          <p:cNvSpPr>
            <a:spLocks noChangeArrowheads="1"/>
          </p:cNvSpPr>
          <p:nvPr/>
        </p:nvSpPr>
        <p:spPr bwMode="auto">
          <a:xfrm>
            <a:off x="7585075" y="4418013"/>
            <a:ext cx="1296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77" name="Rectangle 132"/>
          <p:cNvSpPr>
            <a:spLocks noChangeArrowheads="1"/>
          </p:cNvSpPr>
          <p:nvPr/>
        </p:nvSpPr>
        <p:spPr bwMode="auto">
          <a:xfrm>
            <a:off x="8882063" y="44180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78" name="Rectangle 133"/>
          <p:cNvSpPr>
            <a:spLocks noChangeArrowheads="1"/>
          </p:cNvSpPr>
          <p:nvPr/>
        </p:nvSpPr>
        <p:spPr bwMode="auto">
          <a:xfrm>
            <a:off x="3454400" y="4427538"/>
            <a:ext cx="28575" cy="4508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79" name="Rectangle 134"/>
          <p:cNvSpPr>
            <a:spLocks noChangeArrowheads="1"/>
          </p:cNvSpPr>
          <p:nvPr/>
        </p:nvSpPr>
        <p:spPr bwMode="auto">
          <a:xfrm>
            <a:off x="6381750" y="4427538"/>
            <a:ext cx="28575" cy="4508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80" name="Rectangle 135"/>
          <p:cNvSpPr>
            <a:spLocks noChangeArrowheads="1"/>
          </p:cNvSpPr>
          <p:nvPr/>
        </p:nvSpPr>
        <p:spPr bwMode="auto">
          <a:xfrm>
            <a:off x="7556500" y="4427538"/>
            <a:ext cx="28575" cy="4508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81" name="Rectangle 136"/>
          <p:cNvSpPr>
            <a:spLocks noChangeArrowheads="1"/>
          </p:cNvSpPr>
          <p:nvPr/>
        </p:nvSpPr>
        <p:spPr bwMode="auto">
          <a:xfrm>
            <a:off x="8882063" y="4427538"/>
            <a:ext cx="28575" cy="4508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82" name="Rectangle 137"/>
          <p:cNvSpPr>
            <a:spLocks noChangeArrowheads="1"/>
          </p:cNvSpPr>
          <p:nvPr/>
        </p:nvSpPr>
        <p:spPr bwMode="auto">
          <a:xfrm>
            <a:off x="3575050" y="4897438"/>
            <a:ext cx="2020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Podmienka maxima </a:t>
            </a:r>
            <a:endParaRPr lang="cs-CZ" altLang="sk-SK"/>
          </a:p>
        </p:txBody>
      </p:sp>
      <p:sp>
        <p:nvSpPr>
          <p:cNvPr id="31883" name="Rectangle 138"/>
          <p:cNvSpPr>
            <a:spLocks noChangeArrowheads="1"/>
          </p:cNvSpPr>
          <p:nvPr/>
        </p:nvSpPr>
        <p:spPr bwMode="auto">
          <a:xfrm>
            <a:off x="3575050" y="5130800"/>
            <a:ext cx="957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materiálu</a:t>
            </a:r>
            <a:endParaRPr lang="cs-CZ" altLang="sk-SK"/>
          </a:p>
        </p:txBody>
      </p:sp>
      <p:sp>
        <p:nvSpPr>
          <p:cNvPr id="31884" name="Rectangle 139"/>
          <p:cNvSpPr>
            <a:spLocks noChangeArrowheads="1"/>
          </p:cNvSpPr>
          <p:nvPr/>
        </p:nvSpPr>
        <p:spPr bwMode="auto">
          <a:xfrm>
            <a:off x="4503738" y="5130800"/>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85" name="Rectangle 140"/>
          <p:cNvSpPr>
            <a:spLocks noChangeArrowheads="1"/>
          </p:cNvSpPr>
          <p:nvPr/>
        </p:nvSpPr>
        <p:spPr bwMode="auto">
          <a:xfrm>
            <a:off x="6502400" y="4897438"/>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86" name="Rectangle 141"/>
          <p:cNvSpPr>
            <a:spLocks noChangeArrowheads="1"/>
          </p:cNvSpPr>
          <p:nvPr/>
        </p:nvSpPr>
        <p:spPr bwMode="auto">
          <a:xfrm>
            <a:off x="7677150" y="5014913"/>
            <a:ext cx="933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ISO 2692</a:t>
            </a:r>
            <a:endParaRPr lang="cs-CZ" altLang="sk-SK"/>
          </a:p>
        </p:txBody>
      </p:sp>
      <p:sp>
        <p:nvSpPr>
          <p:cNvPr id="31887" name="Rectangle 142"/>
          <p:cNvSpPr>
            <a:spLocks noChangeArrowheads="1"/>
          </p:cNvSpPr>
          <p:nvPr/>
        </p:nvSpPr>
        <p:spPr bwMode="auto">
          <a:xfrm>
            <a:off x="8583613" y="5014913"/>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888" name="Rectangle 143"/>
          <p:cNvSpPr>
            <a:spLocks noChangeArrowheads="1"/>
          </p:cNvSpPr>
          <p:nvPr/>
        </p:nvSpPr>
        <p:spPr bwMode="auto">
          <a:xfrm>
            <a:off x="3454400" y="4878388"/>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89" name="Rectangle 144"/>
          <p:cNvSpPr>
            <a:spLocks noChangeArrowheads="1"/>
          </p:cNvSpPr>
          <p:nvPr/>
        </p:nvSpPr>
        <p:spPr bwMode="auto">
          <a:xfrm>
            <a:off x="3482975" y="4878388"/>
            <a:ext cx="2898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90" name="Rectangle 145"/>
          <p:cNvSpPr>
            <a:spLocks noChangeArrowheads="1"/>
          </p:cNvSpPr>
          <p:nvPr/>
        </p:nvSpPr>
        <p:spPr bwMode="auto">
          <a:xfrm>
            <a:off x="6381750" y="4878388"/>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91" name="Rectangle 146"/>
          <p:cNvSpPr>
            <a:spLocks noChangeArrowheads="1"/>
          </p:cNvSpPr>
          <p:nvPr/>
        </p:nvSpPr>
        <p:spPr bwMode="auto">
          <a:xfrm>
            <a:off x="6410325" y="4878388"/>
            <a:ext cx="1146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92" name="Rectangle 147"/>
          <p:cNvSpPr>
            <a:spLocks noChangeArrowheads="1"/>
          </p:cNvSpPr>
          <p:nvPr/>
        </p:nvSpPr>
        <p:spPr bwMode="auto">
          <a:xfrm>
            <a:off x="7556500" y="4878388"/>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93" name="Rectangle 148"/>
          <p:cNvSpPr>
            <a:spLocks noChangeArrowheads="1"/>
          </p:cNvSpPr>
          <p:nvPr/>
        </p:nvSpPr>
        <p:spPr bwMode="auto">
          <a:xfrm>
            <a:off x="7585075" y="4878388"/>
            <a:ext cx="1296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94" name="Rectangle 149"/>
          <p:cNvSpPr>
            <a:spLocks noChangeArrowheads="1"/>
          </p:cNvSpPr>
          <p:nvPr/>
        </p:nvSpPr>
        <p:spPr bwMode="auto">
          <a:xfrm>
            <a:off x="8882063" y="4878388"/>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95" name="Rectangle 150"/>
          <p:cNvSpPr>
            <a:spLocks noChangeArrowheads="1"/>
          </p:cNvSpPr>
          <p:nvPr/>
        </p:nvSpPr>
        <p:spPr bwMode="auto">
          <a:xfrm>
            <a:off x="3454400" y="4887913"/>
            <a:ext cx="28575" cy="46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96" name="Rectangle 151"/>
          <p:cNvSpPr>
            <a:spLocks noChangeArrowheads="1"/>
          </p:cNvSpPr>
          <p:nvPr/>
        </p:nvSpPr>
        <p:spPr bwMode="auto">
          <a:xfrm>
            <a:off x="6381750" y="4887913"/>
            <a:ext cx="28575" cy="46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97" name="Rectangle 152"/>
          <p:cNvSpPr>
            <a:spLocks noChangeArrowheads="1"/>
          </p:cNvSpPr>
          <p:nvPr/>
        </p:nvSpPr>
        <p:spPr bwMode="auto">
          <a:xfrm>
            <a:off x="7556500" y="4887913"/>
            <a:ext cx="28575" cy="46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98" name="Rectangle 153"/>
          <p:cNvSpPr>
            <a:spLocks noChangeArrowheads="1"/>
          </p:cNvSpPr>
          <p:nvPr/>
        </p:nvSpPr>
        <p:spPr bwMode="auto">
          <a:xfrm>
            <a:off x="8882063" y="4887913"/>
            <a:ext cx="28575" cy="465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899" name="Rectangle 154"/>
          <p:cNvSpPr>
            <a:spLocks noChangeArrowheads="1"/>
          </p:cNvSpPr>
          <p:nvPr/>
        </p:nvSpPr>
        <p:spPr bwMode="auto">
          <a:xfrm>
            <a:off x="3575050" y="5372100"/>
            <a:ext cx="1984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Podmienka minima </a:t>
            </a:r>
            <a:endParaRPr lang="cs-CZ" altLang="sk-SK"/>
          </a:p>
        </p:txBody>
      </p:sp>
      <p:sp>
        <p:nvSpPr>
          <p:cNvPr id="31900" name="Rectangle 155"/>
          <p:cNvSpPr>
            <a:spLocks noChangeArrowheads="1"/>
          </p:cNvSpPr>
          <p:nvPr/>
        </p:nvSpPr>
        <p:spPr bwMode="auto">
          <a:xfrm>
            <a:off x="3575050" y="5603875"/>
            <a:ext cx="957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materiálu</a:t>
            </a:r>
            <a:endParaRPr lang="cs-CZ" altLang="sk-SK"/>
          </a:p>
        </p:txBody>
      </p:sp>
      <p:sp>
        <p:nvSpPr>
          <p:cNvPr id="31901" name="Rectangle 156"/>
          <p:cNvSpPr>
            <a:spLocks noChangeArrowheads="1"/>
          </p:cNvSpPr>
          <p:nvPr/>
        </p:nvSpPr>
        <p:spPr bwMode="auto">
          <a:xfrm>
            <a:off x="4503738" y="5603875"/>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902" name="Rectangle 157"/>
          <p:cNvSpPr>
            <a:spLocks noChangeArrowheads="1"/>
          </p:cNvSpPr>
          <p:nvPr/>
        </p:nvSpPr>
        <p:spPr bwMode="auto">
          <a:xfrm>
            <a:off x="6502400" y="5372100"/>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903" name="Rectangle 158"/>
          <p:cNvSpPr>
            <a:spLocks noChangeArrowheads="1"/>
          </p:cNvSpPr>
          <p:nvPr/>
        </p:nvSpPr>
        <p:spPr bwMode="auto">
          <a:xfrm>
            <a:off x="7677150" y="5487988"/>
            <a:ext cx="933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ISO 2692</a:t>
            </a:r>
            <a:endParaRPr lang="cs-CZ" altLang="sk-SK"/>
          </a:p>
        </p:txBody>
      </p:sp>
      <p:sp>
        <p:nvSpPr>
          <p:cNvPr id="31904" name="Rectangle 159"/>
          <p:cNvSpPr>
            <a:spLocks noChangeArrowheads="1"/>
          </p:cNvSpPr>
          <p:nvPr/>
        </p:nvSpPr>
        <p:spPr bwMode="auto">
          <a:xfrm>
            <a:off x="8583613" y="5487988"/>
            <a:ext cx="6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905" name="Rectangle 160"/>
          <p:cNvSpPr>
            <a:spLocks noChangeArrowheads="1"/>
          </p:cNvSpPr>
          <p:nvPr/>
        </p:nvSpPr>
        <p:spPr bwMode="auto">
          <a:xfrm>
            <a:off x="3454400" y="5353050"/>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06" name="Rectangle 161"/>
          <p:cNvSpPr>
            <a:spLocks noChangeArrowheads="1"/>
          </p:cNvSpPr>
          <p:nvPr/>
        </p:nvSpPr>
        <p:spPr bwMode="auto">
          <a:xfrm>
            <a:off x="3482975" y="5353050"/>
            <a:ext cx="2898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07" name="Rectangle 162"/>
          <p:cNvSpPr>
            <a:spLocks noChangeArrowheads="1"/>
          </p:cNvSpPr>
          <p:nvPr/>
        </p:nvSpPr>
        <p:spPr bwMode="auto">
          <a:xfrm>
            <a:off x="6381750" y="5353050"/>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08" name="Rectangle 163"/>
          <p:cNvSpPr>
            <a:spLocks noChangeArrowheads="1"/>
          </p:cNvSpPr>
          <p:nvPr/>
        </p:nvSpPr>
        <p:spPr bwMode="auto">
          <a:xfrm>
            <a:off x="6410325" y="5353050"/>
            <a:ext cx="1146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09" name="Rectangle 164"/>
          <p:cNvSpPr>
            <a:spLocks noChangeArrowheads="1"/>
          </p:cNvSpPr>
          <p:nvPr/>
        </p:nvSpPr>
        <p:spPr bwMode="auto">
          <a:xfrm>
            <a:off x="7556500" y="5353050"/>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10" name="Rectangle 165"/>
          <p:cNvSpPr>
            <a:spLocks noChangeArrowheads="1"/>
          </p:cNvSpPr>
          <p:nvPr/>
        </p:nvSpPr>
        <p:spPr bwMode="auto">
          <a:xfrm>
            <a:off x="7585075" y="5353050"/>
            <a:ext cx="1296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11" name="Rectangle 166"/>
          <p:cNvSpPr>
            <a:spLocks noChangeArrowheads="1"/>
          </p:cNvSpPr>
          <p:nvPr/>
        </p:nvSpPr>
        <p:spPr bwMode="auto">
          <a:xfrm>
            <a:off x="8882063" y="5353050"/>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12" name="Rectangle 167"/>
          <p:cNvSpPr>
            <a:spLocks noChangeArrowheads="1"/>
          </p:cNvSpPr>
          <p:nvPr/>
        </p:nvSpPr>
        <p:spPr bwMode="auto">
          <a:xfrm>
            <a:off x="3454400" y="5362575"/>
            <a:ext cx="28575" cy="461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13" name="Rectangle 168"/>
          <p:cNvSpPr>
            <a:spLocks noChangeArrowheads="1"/>
          </p:cNvSpPr>
          <p:nvPr/>
        </p:nvSpPr>
        <p:spPr bwMode="auto">
          <a:xfrm>
            <a:off x="6381750" y="5362575"/>
            <a:ext cx="28575" cy="461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14" name="Rectangle 169"/>
          <p:cNvSpPr>
            <a:spLocks noChangeArrowheads="1"/>
          </p:cNvSpPr>
          <p:nvPr/>
        </p:nvSpPr>
        <p:spPr bwMode="auto">
          <a:xfrm>
            <a:off x="7556500" y="5362575"/>
            <a:ext cx="28575" cy="461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15" name="Rectangle 170"/>
          <p:cNvSpPr>
            <a:spLocks noChangeArrowheads="1"/>
          </p:cNvSpPr>
          <p:nvPr/>
        </p:nvSpPr>
        <p:spPr bwMode="auto">
          <a:xfrm>
            <a:off x="8882063" y="5362575"/>
            <a:ext cx="28575" cy="461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16" name="Rectangle 171"/>
          <p:cNvSpPr>
            <a:spLocks noChangeArrowheads="1"/>
          </p:cNvSpPr>
          <p:nvPr/>
        </p:nvSpPr>
        <p:spPr bwMode="auto">
          <a:xfrm>
            <a:off x="3575050" y="5959475"/>
            <a:ext cx="1006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Posunuté </a:t>
            </a:r>
            <a:endParaRPr lang="cs-CZ" altLang="sk-SK"/>
          </a:p>
        </p:txBody>
      </p:sp>
      <p:sp>
        <p:nvSpPr>
          <p:cNvPr id="31917" name="Rectangle 172"/>
          <p:cNvSpPr>
            <a:spLocks noChangeArrowheads="1"/>
          </p:cNvSpPr>
          <p:nvPr/>
        </p:nvSpPr>
        <p:spPr bwMode="auto">
          <a:xfrm>
            <a:off x="4549775" y="5959475"/>
            <a:ext cx="151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tolerančné pole</a:t>
            </a:r>
            <a:endParaRPr lang="cs-CZ" altLang="sk-SK"/>
          </a:p>
        </p:txBody>
      </p:sp>
      <p:sp>
        <p:nvSpPr>
          <p:cNvPr id="31918" name="Rectangle 173"/>
          <p:cNvSpPr>
            <a:spLocks noChangeArrowheads="1"/>
          </p:cNvSpPr>
          <p:nvPr/>
        </p:nvSpPr>
        <p:spPr bwMode="auto">
          <a:xfrm>
            <a:off x="6022975" y="5959475"/>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919" name="Rectangle 174"/>
          <p:cNvSpPr>
            <a:spLocks noChangeArrowheads="1"/>
          </p:cNvSpPr>
          <p:nvPr/>
        </p:nvSpPr>
        <p:spPr bwMode="auto">
          <a:xfrm>
            <a:off x="6502400" y="5843588"/>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920" name="Rectangle 175"/>
          <p:cNvSpPr>
            <a:spLocks noChangeArrowheads="1"/>
          </p:cNvSpPr>
          <p:nvPr/>
        </p:nvSpPr>
        <p:spPr bwMode="auto">
          <a:xfrm>
            <a:off x="7677150" y="5959475"/>
            <a:ext cx="1058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ISO 10578</a:t>
            </a:r>
            <a:endParaRPr lang="cs-CZ" altLang="sk-SK"/>
          </a:p>
        </p:txBody>
      </p:sp>
      <p:sp>
        <p:nvSpPr>
          <p:cNvPr id="31921" name="Rectangle 176"/>
          <p:cNvSpPr>
            <a:spLocks noChangeArrowheads="1"/>
          </p:cNvSpPr>
          <p:nvPr/>
        </p:nvSpPr>
        <p:spPr bwMode="auto">
          <a:xfrm>
            <a:off x="8705850" y="5959475"/>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922" name="Rectangle 177"/>
          <p:cNvSpPr>
            <a:spLocks noChangeArrowheads="1"/>
          </p:cNvSpPr>
          <p:nvPr/>
        </p:nvSpPr>
        <p:spPr bwMode="auto">
          <a:xfrm>
            <a:off x="3454400" y="5824538"/>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23" name="Rectangle 178"/>
          <p:cNvSpPr>
            <a:spLocks noChangeArrowheads="1"/>
          </p:cNvSpPr>
          <p:nvPr/>
        </p:nvSpPr>
        <p:spPr bwMode="auto">
          <a:xfrm>
            <a:off x="3482975" y="5824538"/>
            <a:ext cx="2898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24" name="Rectangle 179"/>
          <p:cNvSpPr>
            <a:spLocks noChangeArrowheads="1"/>
          </p:cNvSpPr>
          <p:nvPr/>
        </p:nvSpPr>
        <p:spPr bwMode="auto">
          <a:xfrm>
            <a:off x="6381750" y="5824538"/>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25" name="Rectangle 180"/>
          <p:cNvSpPr>
            <a:spLocks noChangeArrowheads="1"/>
          </p:cNvSpPr>
          <p:nvPr/>
        </p:nvSpPr>
        <p:spPr bwMode="auto">
          <a:xfrm>
            <a:off x="6410325" y="5824538"/>
            <a:ext cx="1146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26" name="Rectangle 181"/>
          <p:cNvSpPr>
            <a:spLocks noChangeArrowheads="1"/>
          </p:cNvSpPr>
          <p:nvPr/>
        </p:nvSpPr>
        <p:spPr bwMode="auto">
          <a:xfrm>
            <a:off x="7556500" y="5824538"/>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27" name="Rectangle 182"/>
          <p:cNvSpPr>
            <a:spLocks noChangeArrowheads="1"/>
          </p:cNvSpPr>
          <p:nvPr/>
        </p:nvSpPr>
        <p:spPr bwMode="auto">
          <a:xfrm>
            <a:off x="7585075" y="5824538"/>
            <a:ext cx="1296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28" name="Rectangle 183"/>
          <p:cNvSpPr>
            <a:spLocks noChangeArrowheads="1"/>
          </p:cNvSpPr>
          <p:nvPr/>
        </p:nvSpPr>
        <p:spPr bwMode="auto">
          <a:xfrm>
            <a:off x="8882063" y="5824538"/>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29" name="Rectangle 184"/>
          <p:cNvSpPr>
            <a:spLocks noChangeArrowheads="1"/>
          </p:cNvSpPr>
          <p:nvPr/>
        </p:nvSpPr>
        <p:spPr bwMode="auto">
          <a:xfrm>
            <a:off x="3454400" y="5834063"/>
            <a:ext cx="28575"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30" name="Rectangle 185"/>
          <p:cNvSpPr>
            <a:spLocks noChangeArrowheads="1"/>
          </p:cNvSpPr>
          <p:nvPr/>
        </p:nvSpPr>
        <p:spPr bwMode="auto">
          <a:xfrm>
            <a:off x="6381750" y="5834063"/>
            <a:ext cx="28575"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31" name="Rectangle 186"/>
          <p:cNvSpPr>
            <a:spLocks noChangeArrowheads="1"/>
          </p:cNvSpPr>
          <p:nvPr/>
        </p:nvSpPr>
        <p:spPr bwMode="auto">
          <a:xfrm>
            <a:off x="7556500" y="5834063"/>
            <a:ext cx="28575"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32" name="Rectangle 187"/>
          <p:cNvSpPr>
            <a:spLocks noChangeArrowheads="1"/>
          </p:cNvSpPr>
          <p:nvPr/>
        </p:nvSpPr>
        <p:spPr bwMode="auto">
          <a:xfrm>
            <a:off x="8882063" y="5834063"/>
            <a:ext cx="28575"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33" name="Rectangle 188"/>
          <p:cNvSpPr>
            <a:spLocks noChangeArrowheads="1"/>
          </p:cNvSpPr>
          <p:nvPr/>
        </p:nvSpPr>
        <p:spPr bwMode="auto">
          <a:xfrm>
            <a:off x="3575050" y="645795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Dookola (profil</a:t>
            </a:r>
            <a:endParaRPr lang="cs-CZ" altLang="sk-SK"/>
          </a:p>
        </p:txBody>
      </p:sp>
      <p:sp>
        <p:nvSpPr>
          <p:cNvPr id="31934" name="Rectangle 189"/>
          <p:cNvSpPr>
            <a:spLocks noChangeArrowheads="1"/>
          </p:cNvSpPr>
          <p:nvPr/>
        </p:nvSpPr>
        <p:spPr bwMode="auto">
          <a:xfrm>
            <a:off x="4983163" y="6473825"/>
            <a:ext cx="539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400">
                <a:solidFill>
                  <a:srgbClr val="000000"/>
                </a:solidFill>
                <a:latin typeface="Bookman Old Style" pitchFamily="18" charset="0"/>
              </a:rPr>
              <a:t>)</a:t>
            </a:r>
            <a:endParaRPr lang="cs-CZ" altLang="sk-SK"/>
          </a:p>
        </p:txBody>
      </p:sp>
      <p:sp>
        <p:nvSpPr>
          <p:cNvPr id="31935" name="Rectangle 190"/>
          <p:cNvSpPr>
            <a:spLocks noChangeArrowheads="1"/>
          </p:cNvSpPr>
          <p:nvPr/>
        </p:nvSpPr>
        <p:spPr bwMode="auto">
          <a:xfrm>
            <a:off x="5035550" y="6457950"/>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a:t>
            </a:r>
            <a:endParaRPr lang="cs-CZ" altLang="sk-SK"/>
          </a:p>
        </p:txBody>
      </p:sp>
      <p:sp>
        <p:nvSpPr>
          <p:cNvPr id="31936" name="Rectangle 191"/>
          <p:cNvSpPr>
            <a:spLocks noChangeArrowheads="1"/>
          </p:cNvSpPr>
          <p:nvPr/>
        </p:nvSpPr>
        <p:spPr bwMode="auto">
          <a:xfrm>
            <a:off x="5099050" y="6457950"/>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grpSp>
        <p:nvGrpSpPr>
          <p:cNvPr id="31937" name="Group 192"/>
          <p:cNvGrpSpPr>
            <a:grpSpLocks/>
          </p:cNvGrpSpPr>
          <p:nvPr/>
        </p:nvGrpSpPr>
        <p:grpSpPr bwMode="auto">
          <a:xfrm>
            <a:off x="6232525" y="6189663"/>
            <a:ext cx="1381125" cy="736600"/>
            <a:chOff x="3859" y="3877"/>
            <a:chExt cx="870" cy="464"/>
          </a:xfrm>
        </p:grpSpPr>
        <p:sp>
          <p:nvSpPr>
            <p:cNvPr id="32040" name="Rectangle 193"/>
            <p:cNvSpPr>
              <a:spLocks noChangeArrowheads="1"/>
            </p:cNvSpPr>
            <p:nvPr/>
          </p:nvSpPr>
          <p:spPr bwMode="auto">
            <a:xfrm>
              <a:off x="3859" y="3877"/>
              <a:ext cx="870" cy="464"/>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2041" name="Freeform 194"/>
            <p:cNvSpPr>
              <a:spLocks/>
            </p:cNvSpPr>
            <p:nvPr/>
          </p:nvSpPr>
          <p:spPr bwMode="auto">
            <a:xfrm>
              <a:off x="4110" y="4149"/>
              <a:ext cx="6" cy="5"/>
            </a:xfrm>
            <a:custGeom>
              <a:avLst/>
              <a:gdLst>
                <a:gd name="T0" fmla="*/ 2 w 6"/>
                <a:gd name="T1" fmla="*/ 3 h 5"/>
                <a:gd name="T2" fmla="*/ 0 w 6"/>
                <a:gd name="T3" fmla="*/ 2 h 5"/>
                <a:gd name="T4" fmla="*/ 0 w 6"/>
                <a:gd name="T5" fmla="*/ 1 h 5"/>
                <a:gd name="T6" fmla="*/ 0 w 6"/>
                <a:gd name="T7" fmla="*/ 1 h 5"/>
                <a:gd name="T8" fmla="*/ 1 w 6"/>
                <a:gd name="T9" fmla="*/ 1 h 5"/>
                <a:gd name="T10" fmla="*/ 1 w 6"/>
                <a:gd name="T11" fmla="*/ 1 h 5"/>
                <a:gd name="T12" fmla="*/ 1 w 6"/>
                <a:gd name="T13" fmla="*/ 0 h 5"/>
                <a:gd name="T14" fmla="*/ 2 w 6"/>
                <a:gd name="T15" fmla="*/ 0 h 5"/>
                <a:gd name="T16" fmla="*/ 2 w 6"/>
                <a:gd name="T17" fmla="*/ 0 h 5"/>
                <a:gd name="T18" fmla="*/ 3 w 6"/>
                <a:gd name="T19" fmla="*/ 0 h 5"/>
                <a:gd name="T20" fmla="*/ 3 w 6"/>
                <a:gd name="T21" fmla="*/ 0 h 5"/>
                <a:gd name="T22" fmla="*/ 4 w 6"/>
                <a:gd name="T23" fmla="*/ 0 h 5"/>
                <a:gd name="T24" fmla="*/ 4 w 6"/>
                <a:gd name="T25" fmla="*/ 1 h 5"/>
                <a:gd name="T26" fmla="*/ 4 w 6"/>
                <a:gd name="T27" fmla="*/ 1 h 5"/>
                <a:gd name="T28" fmla="*/ 5 w 6"/>
                <a:gd name="T29" fmla="*/ 1 h 5"/>
                <a:gd name="T30" fmla="*/ 5 w 6"/>
                <a:gd name="T31" fmla="*/ 2 h 5"/>
                <a:gd name="T32" fmla="*/ 5 w 6"/>
                <a:gd name="T33" fmla="*/ 2 h 5"/>
                <a:gd name="T34" fmla="*/ 5 w 6"/>
                <a:gd name="T35" fmla="*/ 2 h 5"/>
                <a:gd name="T36" fmla="*/ 6 w 6"/>
                <a:gd name="T37" fmla="*/ 3 h 5"/>
                <a:gd name="T38" fmla="*/ 6 w 6"/>
                <a:gd name="T39" fmla="*/ 3 h 5"/>
                <a:gd name="T40" fmla="*/ 6 w 6"/>
                <a:gd name="T41" fmla="*/ 4 h 5"/>
                <a:gd name="T42" fmla="*/ 5 w 6"/>
                <a:gd name="T43" fmla="*/ 4 h 5"/>
                <a:gd name="T44" fmla="*/ 5 w 6"/>
                <a:gd name="T45" fmla="*/ 5 h 5"/>
                <a:gd name="T46" fmla="*/ 5 w 6"/>
                <a:gd name="T47" fmla="*/ 5 h 5"/>
                <a:gd name="T48" fmla="*/ 2 w 6"/>
                <a:gd name="T49" fmla="*/ 3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 h="5">
                  <a:moveTo>
                    <a:pt x="2" y="3"/>
                  </a:moveTo>
                  <a:lnTo>
                    <a:pt x="0" y="2"/>
                  </a:lnTo>
                  <a:lnTo>
                    <a:pt x="0" y="1"/>
                  </a:lnTo>
                  <a:lnTo>
                    <a:pt x="1" y="1"/>
                  </a:lnTo>
                  <a:lnTo>
                    <a:pt x="1" y="0"/>
                  </a:lnTo>
                  <a:lnTo>
                    <a:pt x="2" y="0"/>
                  </a:lnTo>
                  <a:lnTo>
                    <a:pt x="3" y="0"/>
                  </a:lnTo>
                  <a:lnTo>
                    <a:pt x="4" y="0"/>
                  </a:lnTo>
                  <a:lnTo>
                    <a:pt x="4" y="1"/>
                  </a:lnTo>
                  <a:lnTo>
                    <a:pt x="5" y="1"/>
                  </a:lnTo>
                  <a:lnTo>
                    <a:pt x="5" y="2"/>
                  </a:lnTo>
                  <a:lnTo>
                    <a:pt x="6" y="3"/>
                  </a:lnTo>
                  <a:lnTo>
                    <a:pt x="6" y="4"/>
                  </a:lnTo>
                  <a:lnTo>
                    <a:pt x="5" y="4"/>
                  </a:lnTo>
                  <a:lnTo>
                    <a:pt x="5" y="5"/>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42" name="Freeform 195"/>
            <p:cNvSpPr>
              <a:spLocks/>
            </p:cNvSpPr>
            <p:nvPr/>
          </p:nvSpPr>
          <p:spPr bwMode="auto">
            <a:xfrm>
              <a:off x="4110" y="4149"/>
              <a:ext cx="6" cy="5"/>
            </a:xfrm>
            <a:custGeom>
              <a:avLst/>
              <a:gdLst>
                <a:gd name="T0" fmla="*/ 0 w 6"/>
                <a:gd name="T1" fmla="*/ 2 h 5"/>
                <a:gd name="T2" fmla="*/ 0 w 6"/>
                <a:gd name="T3" fmla="*/ 1 h 5"/>
                <a:gd name="T4" fmla="*/ 0 w 6"/>
                <a:gd name="T5" fmla="*/ 1 h 5"/>
                <a:gd name="T6" fmla="*/ 1 w 6"/>
                <a:gd name="T7" fmla="*/ 1 h 5"/>
                <a:gd name="T8" fmla="*/ 1 w 6"/>
                <a:gd name="T9" fmla="*/ 1 h 5"/>
                <a:gd name="T10" fmla="*/ 1 w 6"/>
                <a:gd name="T11" fmla="*/ 0 h 5"/>
                <a:gd name="T12" fmla="*/ 2 w 6"/>
                <a:gd name="T13" fmla="*/ 0 h 5"/>
                <a:gd name="T14" fmla="*/ 2 w 6"/>
                <a:gd name="T15" fmla="*/ 0 h 5"/>
                <a:gd name="T16" fmla="*/ 3 w 6"/>
                <a:gd name="T17" fmla="*/ 0 h 5"/>
                <a:gd name="T18" fmla="*/ 3 w 6"/>
                <a:gd name="T19" fmla="*/ 0 h 5"/>
                <a:gd name="T20" fmla="*/ 4 w 6"/>
                <a:gd name="T21" fmla="*/ 0 h 5"/>
                <a:gd name="T22" fmla="*/ 4 w 6"/>
                <a:gd name="T23" fmla="*/ 1 h 5"/>
                <a:gd name="T24" fmla="*/ 4 w 6"/>
                <a:gd name="T25" fmla="*/ 1 h 5"/>
                <a:gd name="T26" fmla="*/ 5 w 6"/>
                <a:gd name="T27" fmla="*/ 1 h 5"/>
                <a:gd name="T28" fmla="*/ 5 w 6"/>
                <a:gd name="T29" fmla="*/ 2 h 5"/>
                <a:gd name="T30" fmla="*/ 5 w 6"/>
                <a:gd name="T31" fmla="*/ 2 h 5"/>
                <a:gd name="T32" fmla="*/ 5 w 6"/>
                <a:gd name="T33" fmla="*/ 2 h 5"/>
                <a:gd name="T34" fmla="*/ 6 w 6"/>
                <a:gd name="T35" fmla="*/ 3 h 5"/>
                <a:gd name="T36" fmla="*/ 6 w 6"/>
                <a:gd name="T37" fmla="*/ 3 h 5"/>
                <a:gd name="T38" fmla="*/ 6 w 6"/>
                <a:gd name="T39" fmla="*/ 4 h 5"/>
                <a:gd name="T40" fmla="*/ 5 w 6"/>
                <a:gd name="T41" fmla="*/ 4 h 5"/>
                <a:gd name="T42" fmla="*/ 5 w 6"/>
                <a:gd name="T43" fmla="*/ 5 h 5"/>
                <a:gd name="T44" fmla="*/ 5 w 6"/>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5">
                  <a:moveTo>
                    <a:pt x="0" y="2"/>
                  </a:moveTo>
                  <a:lnTo>
                    <a:pt x="0" y="1"/>
                  </a:lnTo>
                  <a:lnTo>
                    <a:pt x="1" y="1"/>
                  </a:lnTo>
                  <a:lnTo>
                    <a:pt x="1" y="0"/>
                  </a:lnTo>
                  <a:lnTo>
                    <a:pt x="2" y="0"/>
                  </a:lnTo>
                  <a:lnTo>
                    <a:pt x="3" y="0"/>
                  </a:lnTo>
                  <a:lnTo>
                    <a:pt x="4" y="0"/>
                  </a:lnTo>
                  <a:lnTo>
                    <a:pt x="4" y="1"/>
                  </a:lnTo>
                  <a:lnTo>
                    <a:pt x="5" y="1"/>
                  </a:lnTo>
                  <a:lnTo>
                    <a:pt x="5" y="2"/>
                  </a:lnTo>
                  <a:lnTo>
                    <a:pt x="6" y="3"/>
                  </a:lnTo>
                  <a:lnTo>
                    <a:pt x="6" y="4"/>
                  </a:lnTo>
                  <a:lnTo>
                    <a:pt x="5" y="4"/>
                  </a:lnTo>
                  <a:lnTo>
                    <a:pt x="5"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43" name="Freeform 196"/>
            <p:cNvSpPr>
              <a:spLocks/>
            </p:cNvSpPr>
            <p:nvPr/>
          </p:nvSpPr>
          <p:spPr bwMode="auto">
            <a:xfrm>
              <a:off x="4073" y="4151"/>
              <a:ext cx="42" cy="63"/>
            </a:xfrm>
            <a:custGeom>
              <a:avLst/>
              <a:gdLst>
                <a:gd name="T0" fmla="*/ 42 w 42"/>
                <a:gd name="T1" fmla="*/ 3 h 63"/>
                <a:gd name="T2" fmla="*/ 39 w 42"/>
                <a:gd name="T3" fmla="*/ 1 h 63"/>
                <a:gd name="T4" fmla="*/ 37 w 42"/>
                <a:gd name="T5" fmla="*/ 0 h 63"/>
                <a:gd name="T6" fmla="*/ 0 w 42"/>
                <a:gd name="T7" fmla="*/ 59 h 63"/>
                <a:gd name="T8" fmla="*/ 3 w 42"/>
                <a:gd name="T9" fmla="*/ 61 h 63"/>
                <a:gd name="T10" fmla="*/ 6 w 42"/>
                <a:gd name="T11" fmla="*/ 63 h 63"/>
                <a:gd name="T12" fmla="*/ 42 w 42"/>
                <a:gd name="T13" fmla="*/ 3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63">
                  <a:moveTo>
                    <a:pt x="42" y="3"/>
                  </a:moveTo>
                  <a:lnTo>
                    <a:pt x="39" y="1"/>
                  </a:lnTo>
                  <a:lnTo>
                    <a:pt x="37" y="0"/>
                  </a:lnTo>
                  <a:lnTo>
                    <a:pt x="0" y="59"/>
                  </a:lnTo>
                  <a:lnTo>
                    <a:pt x="3" y="61"/>
                  </a:lnTo>
                  <a:lnTo>
                    <a:pt x="6" y="63"/>
                  </a:lnTo>
                  <a:lnTo>
                    <a:pt x="4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44" name="Freeform 197"/>
            <p:cNvSpPr>
              <a:spLocks/>
            </p:cNvSpPr>
            <p:nvPr/>
          </p:nvSpPr>
          <p:spPr bwMode="auto">
            <a:xfrm>
              <a:off x="4073" y="4151"/>
              <a:ext cx="42" cy="63"/>
            </a:xfrm>
            <a:custGeom>
              <a:avLst/>
              <a:gdLst>
                <a:gd name="T0" fmla="*/ 42 w 42"/>
                <a:gd name="T1" fmla="*/ 3 h 63"/>
                <a:gd name="T2" fmla="*/ 39 w 42"/>
                <a:gd name="T3" fmla="*/ 1 h 63"/>
                <a:gd name="T4" fmla="*/ 37 w 42"/>
                <a:gd name="T5" fmla="*/ 0 h 63"/>
                <a:gd name="T6" fmla="*/ 0 w 42"/>
                <a:gd name="T7" fmla="*/ 59 h 63"/>
                <a:gd name="T8" fmla="*/ 3 w 42"/>
                <a:gd name="T9" fmla="*/ 61 h 63"/>
                <a:gd name="T10" fmla="*/ 6 w 42"/>
                <a:gd name="T11" fmla="*/ 63 h 63"/>
                <a:gd name="T12" fmla="*/ 42 w 42"/>
                <a:gd name="T13" fmla="*/ 3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63">
                  <a:moveTo>
                    <a:pt x="42" y="3"/>
                  </a:moveTo>
                  <a:lnTo>
                    <a:pt x="39" y="1"/>
                  </a:lnTo>
                  <a:lnTo>
                    <a:pt x="37" y="0"/>
                  </a:lnTo>
                  <a:lnTo>
                    <a:pt x="0" y="59"/>
                  </a:lnTo>
                  <a:lnTo>
                    <a:pt x="3" y="61"/>
                  </a:lnTo>
                  <a:lnTo>
                    <a:pt x="6" y="63"/>
                  </a:lnTo>
                  <a:lnTo>
                    <a:pt x="42"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45" name="Freeform 198"/>
            <p:cNvSpPr>
              <a:spLocks/>
            </p:cNvSpPr>
            <p:nvPr/>
          </p:nvSpPr>
          <p:spPr bwMode="auto">
            <a:xfrm>
              <a:off x="4073" y="4210"/>
              <a:ext cx="6" cy="5"/>
            </a:xfrm>
            <a:custGeom>
              <a:avLst/>
              <a:gdLst>
                <a:gd name="T0" fmla="*/ 3 w 6"/>
                <a:gd name="T1" fmla="*/ 2 h 5"/>
                <a:gd name="T2" fmla="*/ 6 w 6"/>
                <a:gd name="T3" fmla="*/ 4 h 5"/>
                <a:gd name="T4" fmla="*/ 6 w 6"/>
                <a:gd name="T5" fmla="*/ 4 h 5"/>
                <a:gd name="T6" fmla="*/ 5 w 6"/>
                <a:gd name="T7" fmla="*/ 4 h 5"/>
                <a:gd name="T8" fmla="*/ 5 w 6"/>
                <a:gd name="T9" fmla="*/ 4 h 5"/>
                <a:gd name="T10" fmla="*/ 5 w 6"/>
                <a:gd name="T11" fmla="*/ 5 h 5"/>
                <a:gd name="T12" fmla="*/ 4 w 6"/>
                <a:gd name="T13" fmla="*/ 5 h 5"/>
                <a:gd name="T14" fmla="*/ 4 w 6"/>
                <a:gd name="T15" fmla="*/ 5 h 5"/>
                <a:gd name="T16" fmla="*/ 3 w 6"/>
                <a:gd name="T17" fmla="*/ 5 h 5"/>
                <a:gd name="T18" fmla="*/ 3 w 6"/>
                <a:gd name="T19" fmla="*/ 5 h 5"/>
                <a:gd name="T20" fmla="*/ 2 w 6"/>
                <a:gd name="T21" fmla="*/ 5 h 5"/>
                <a:gd name="T22" fmla="*/ 2 w 6"/>
                <a:gd name="T23" fmla="*/ 5 h 5"/>
                <a:gd name="T24" fmla="*/ 1 w 6"/>
                <a:gd name="T25" fmla="*/ 5 h 5"/>
                <a:gd name="T26" fmla="*/ 1 w 6"/>
                <a:gd name="T27" fmla="*/ 4 h 5"/>
                <a:gd name="T28" fmla="*/ 1 w 6"/>
                <a:gd name="T29" fmla="*/ 4 h 5"/>
                <a:gd name="T30" fmla="*/ 0 w 6"/>
                <a:gd name="T31" fmla="*/ 4 h 5"/>
                <a:gd name="T32" fmla="*/ 0 w 6"/>
                <a:gd name="T33" fmla="*/ 3 h 5"/>
                <a:gd name="T34" fmla="*/ 0 w 6"/>
                <a:gd name="T35" fmla="*/ 3 h 5"/>
                <a:gd name="T36" fmla="*/ 0 w 6"/>
                <a:gd name="T37" fmla="*/ 2 h 5"/>
                <a:gd name="T38" fmla="*/ 0 w 6"/>
                <a:gd name="T39" fmla="*/ 2 h 5"/>
                <a:gd name="T40" fmla="*/ 0 w 6"/>
                <a:gd name="T41" fmla="*/ 2 h 5"/>
                <a:gd name="T42" fmla="*/ 0 w 6"/>
                <a:gd name="T43" fmla="*/ 1 h 5"/>
                <a:gd name="T44" fmla="*/ 0 w 6"/>
                <a:gd name="T45" fmla="*/ 1 h 5"/>
                <a:gd name="T46" fmla="*/ 0 w 6"/>
                <a:gd name="T47" fmla="*/ 0 h 5"/>
                <a:gd name="T48" fmla="*/ 3 w 6"/>
                <a:gd name="T49" fmla="*/ 2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 h="5">
                  <a:moveTo>
                    <a:pt x="3" y="2"/>
                  </a:moveTo>
                  <a:lnTo>
                    <a:pt x="6" y="4"/>
                  </a:lnTo>
                  <a:lnTo>
                    <a:pt x="5" y="4"/>
                  </a:lnTo>
                  <a:lnTo>
                    <a:pt x="5" y="5"/>
                  </a:lnTo>
                  <a:lnTo>
                    <a:pt x="4" y="5"/>
                  </a:lnTo>
                  <a:lnTo>
                    <a:pt x="3" y="5"/>
                  </a:lnTo>
                  <a:lnTo>
                    <a:pt x="2" y="5"/>
                  </a:lnTo>
                  <a:lnTo>
                    <a:pt x="1" y="5"/>
                  </a:lnTo>
                  <a:lnTo>
                    <a:pt x="1" y="4"/>
                  </a:lnTo>
                  <a:lnTo>
                    <a:pt x="0" y="4"/>
                  </a:lnTo>
                  <a:lnTo>
                    <a:pt x="0" y="3"/>
                  </a:lnTo>
                  <a:lnTo>
                    <a:pt x="0" y="2"/>
                  </a:lnTo>
                  <a:lnTo>
                    <a:pt x="0" y="1"/>
                  </a:lnTo>
                  <a:lnTo>
                    <a:pt x="0"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46" name="Freeform 199"/>
            <p:cNvSpPr>
              <a:spLocks/>
            </p:cNvSpPr>
            <p:nvPr/>
          </p:nvSpPr>
          <p:spPr bwMode="auto">
            <a:xfrm>
              <a:off x="4073" y="4210"/>
              <a:ext cx="6" cy="5"/>
            </a:xfrm>
            <a:custGeom>
              <a:avLst/>
              <a:gdLst>
                <a:gd name="T0" fmla="*/ 6 w 6"/>
                <a:gd name="T1" fmla="*/ 4 h 5"/>
                <a:gd name="T2" fmla="*/ 6 w 6"/>
                <a:gd name="T3" fmla="*/ 4 h 5"/>
                <a:gd name="T4" fmla="*/ 5 w 6"/>
                <a:gd name="T5" fmla="*/ 4 h 5"/>
                <a:gd name="T6" fmla="*/ 5 w 6"/>
                <a:gd name="T7" fmla="*/ 4 h 5"/>
                <a:gd name="T8" fmla="*/ 5 w 6"/>
                <a:gd name="T9" fmla="*/ 5 h 5"/>
                <a:gd name="T10" fmla="*/ 4 w 6"/>
                <a:gd name="T11" fmla="*/ 5 h 5"/>
                <a:gd name="T12" fmla="*/ 4 w 6"/>
                <a:gd name="T13" fmla="*/ 5 h 5"/>
                <a:gd name="T14" fmla="*/ 3 w 6"/>
                <a:gd name="T15" fmla="*/ 5 h 5"/>
                <a:gd name="T16" fmla="*/ 3 w 6"/>
                <a:gd name="T17" fmla="*/ 5 h 5"/>
                <a:gd name="T18" fmla="*/ 2 w 6"/>
                <a:gd name="T19" fmla="*/ 5 h 5"/>
                <a:gd name="T20" fmla="*/ 2 w 6"/>
                <a:gd name="T21" fmla="*/ 5 h 5"/>
                <a:gd name="T22" fmla="*/ 1 w 6"/>
                <a:gd name="T23" fmla="*/ 5 h 5"/>
                <a:gd name="T24" fmla="*/ 1 w 6"/>
                <a:gd name="T25" fmla="*/ 4 h 5"/>
                <a:gd name="T26" fmla="*/ 1 w 6"/>
                <a:gd name="T27" fmla="*/ 4 h 5"/>
                <a:gd name="T28" fmla="*/ 0 w 6"/>
                <a:gd name="T29" fmla="*/ 4 h 5"/>
                <a:gd name="T30" fmla="*/ 0 w 6"/>
                <a:gd name="T31" fmla="*/ 3 h 5"/>
                <a:gd name="T32" fmla="*/ 0 w 6"/>
                <a:gd name="T33" fmla="*/ 3 h 5"/>
                <a:gd name="T34" fmla="*/ 0 w 6"/>
                <a:gd name="T35" fmla="*/ 2 h 5"/>
                <a:gd name="T36" fmla="*/ 0 w 6"/>
                <a:gd name="T37" fmla="*/ 2 h 5"/>
                <a:gd name="T38" fmla="*/ 0 w 6"/>
                <a:gd name="T39" fmla="*/ 2 h 5"/>
                <a:gd name="T40" fmla="*/ 0 w 6"/>
                <a:gd name="T41" fmla="*/ 1 h 5"/>
                <a:gd name="T42" fmla="*/ 0 w 6"/>
                <a:gd name="T43" fmla="*/ 1 h 5"/>
                <a:gd name="T44" fmla="*/ 0 w 6"/>
                <a:gd name="T45" fmla="*/ 0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5">
                  <a:moveTo>
                    <a:pt x="6" y="4"/>
                  </a:moveTo>
                  <a:lnTo>
                    <a:pt x="6" y="4"/>
                  </a:lnTo>
                  <a:lnTo>
                    <a:pt x="5" y="4"/>
                  </a:lnTo>
                  <a:lnTo>
                    <a:pt x="5" y="5"/>
                  </a:lnTo>
                  <a:lnTo>
                    <a:pt x="4" y="5"/>
                  </a:lnTo>
                  <a:lnTo>
                    <a:pt x="3" y="5"/>
                  </a:lnTo>
                  <a:lnTo>
                    <a:pt x="2" y="5"/>
                  </a:lnTo>
                  <a:lnTo>
                    <a:pt x="1" y="5"/>
                  </a:lnTo>
                  <a:lnTo>
                    <a:pt x="1" y="4"/>
                  </a:lnTo>
                  <a:lnTo>
                    <a:pt x="0" y="4"/>
                  </a:lnTo>
                  <a:lnTo>
                    <a:pt x="0" y="3"/>
                  </a:lnTo>
                  <a:lnTo>
                    <a:pt x="0" y="2"/>
                  </a:lnTo>
                  <a:lnTo>
                    <a:pt x="0" y="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47" name="Freeform 200"/>
            <p:cNvSpPr>
              <a:spLocks/>
            </p:cNvSpPr>
            <p:nvPr/>
          </p:nvSpPr>
          <p:spPr bwMode="auto">
            <a:xfrm>
              <a:off x="4073" y="4210"/>
              <a:ext cx="5" cy="5"/>
            </a:xfrm>
            <a:custGeom>
              <a:avLst/>
              <a:gdLst>
                <a:gd name="T0" fmla="*/ 3 w 5"/>
                <a:gd name="T1" fmla="*/ 2 h 5"/>
                <a:gd name="T2" fmla="*/ 5 w 5"/>
                <a:gd name="T3" fmla="*/ 4 h 5"/>
                <a:gd name="T4" fmla="*/ 5 w 5"/>
                <a:gd name="T5" fmla="*/ 5 h 5"/>
                <a:gd name="T6" fmla="*/ 4 w 5"/>
                <a:gd name="T7" fmla="*/ 5 h 5"/>
                <a:gd name="T8" fmla="*/ 4 w 5"/>
                <a:gd name="T9" fmla="*/ 5 h 5"/>
                <a:gd name="T10" fmla="*/ 3 w 5"/>
                <a:gd name="T11" fmla="*/ 5 h 5"/>
                <a:gd name="T12" fmla="*/ 3 w 5"/>
                <a:gd name="T13" fmla="*/ 5 h 5"/>
                <a:gd name="T14" fmla="*/ 3 w 5"/>
                <a:gd name="T15" fmla="*/ 5 h 5"/>
                <a:gd name="T16" fmla="*/ 2 w 5"/>
                <a:gd name="T17" fmla="*/ 5 h 5"/>
                <a:gd name="T18" fmla="*/ 2 w 5"/>
                <a:gd name="T19" fmla="*/ 5 h 5"/>
                <a:gd name="T20" fmla="*/ 1 w 5"/>
                <a:gd name="T21" fmla="*/ 4 h 5"/>
                <a:gd name="T22" fmla="*/ 1 w 5"/>
                <a:gd name="T23" fmla="*/ 4 h 5"/>
                <a:gd name="T24" fmla="*/ 1 w 5"/>
                <a:gd name="T25" fmla="*/ 4 h 5"/>
                <a:gd name="T26" fmla="*/ 0 w 5"/>
                <a:gd name="T27" fmla="*/ 4 h 5"/>
                <a:gd name="T28" fmla="*/ 0 w 5"/>
                <a:gd name="T29" fmla="*/ 3 h 5"/>
                <a:gd name="T30" fmla="*/ 0 w 5"/>
                <a:gd name="T31" fmla="*/ 3 h 5"/>
                <a:gd name="T32" fmla="*/ 0 w 5"/>
                <a:gd name="T33" fmla="*/ 2 h 5"/>
                <a:gd name="T34" fmla="*/ 0 w 5"/>
                <a:gd name="T35" fmla="*/ 2 h 5"/>
                <a:gd name="T36" fmla="*/ 0 w 5"/>
                <a:gd name="T37" fmla="*/ 1 h 5"/>
                <a:gd name="T38" fmla="*/ 0 w 5"/>
                <a:gd name="T39" fmla="*/ 1 h 5"/>
                <a:gd name="T40" fmla="*/ 0 w 5"/>
                <a:gd name="T41" fmla="*/ 1 h 5"/>
                <a:gd name="T42" fmla="*/ 0 w 5"/>
                <a:gd name="T43" fmla="*/ 0 h 5"/>
                <a:gd name="T44" fmla="*/ 1 w 5"/>
                <a:gd name="T45" fmla="*/ 0 h 5"/>
                <a:gd name="T46" fmla="*/ 1 w 5"/>
                <a:gd name="T47" fmla="*/ 0 h 5"/>
                <a:gd name="T48" fmla="*/ 3 w 5"/>
                <a:gd name="T49" fmla="*/ 2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 h="5">
                  <a:moveTo>
                    <a:pt x="3" y="2"/>
                  </a:moveTo>
                  <a:lnTo>
                    <a:pt x="5" y="4"/>
                  </a:lnTo>
                  <a:lnTo>
                    <a:pt x="5" y="5"/>
                  </a:lnTo>
                  <a:lnTo>
                    <a:pt x="4" y="5"/>
                  </a:lnTo>
                  <a:lnTo>
                    <a:pt x="3" y="5"/>
                  </a:lnTo>
                  <a:lnTo>
                    <a:pt x="2" y="5"/>
                  </a:lnTo>
                  <a:lnTo>
                    <a:pt x="1" y="4"/>
                  </a:lnTo>
                  <a:lnTo>
                    <a:pt x="0" y="4"/>
                  </a:lnTo>
                  <a:lnTo>
                    <a:pt x="0" y="3"/>
                  </a:lnTo>
                  <a:lnTo>
                    <a:pt x="0" y="2"/>
                  </a:lnTo>
                  <a:lnTo>
                    <a:pt x="0" y="1"/>
                  </a:lnTo>
                  <a:lnTo>
                    <a:pt x="0" y="0"/>
                  </a:lnTo>
                  <a:lnTo>
                    <a:pt x="1"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48" name="Freeform 201"/>
            <p:cNvSpPr>
              <a:spLocks/>
            </p:cNvSpPr>
            <p:nvPr/>
          </p:nvSpPr>
          <p:spPr bwMode="auto">
            <a:xfrm>
              <a:off x="4073" y="4210"/>
              <a:ext cx="5" cy="5"/>
            </a:xfrm>
            <a:custGeom>
              <a:avLst/>
              <a:gdLst>
                <a:gd name="T0" fmla="*/ 5 w 5"/>
                <a:gd name="T1" fmla="*/ 4 h 5"/>
                <a:gd name="T2" fmla="*/ 5 w 5"/>
                <a:gd name="T3" fmla="*/ 5 h 5"/>
                <a:gd name="T4" fmla="*/ 4 w 5"/>
                <a:gd name="T5" fmla="*/ 5 h 5"/>
                <a:gd name="T6" fmla="*/ 4 w 5"/>
                <a:gd name="T7" fmla="*/ 5 h 5"/>
                <a:gd name="T8" fmla="*/ 3 w 5"/>
                <a:gd name="T9" fmla="*/ 5 h 5"/>
                <a:gd name="T10" fmla="*/ 3 w 5"/>
                <a:gd name="T11" fmla="*/ 5 h 5"/>
                <a:gd name="T12" fmla="*/ 3 w 5"/>
                <a:gd name="T13" fmla="*/ 5 h 5"/>
                <a:gd name="T14" fmla="*/ 2 w 5"/>
                <a:gd name="T15" fmla="*/ 5 h 5"/>
                <a:gd name="T16" fmla="*/ 2 w 5"/>
                <a:gd name="T17" fmla="*/ 5 h 5"/>
                <a:gd name="T18" fmla="*/ 1 w 5"/>
                <a:gd name="T19" fmla="*/ 4 h 5"/>
                <a:gd name="T20" fmla="*/ 1 w 5"/>
                <a:gd name="T21" fmla="*/ 4 h 5"/>
                <a:gd name="T22" fmla="*/ 1 w 5"/>
                <a:gd name="T23" fmla="*/ 4 h 5"/>
                <a:gd name="T24" fmla="*/ 0 w 5"/>
                <a:gd name="T25" fmla="*/ 4 h 5"/>
                <a:gd name="T26" fmla="*/ 0 w 5"/>
                <a:gd name="T27" fmla="*/ 3 h 5"/>
                <a:gd name="T28" fmla="*/ 0 w 5"/>
                <a:gd name="T29" fmla="*/ 3 h 5"/>
                <a:gd name="T30" fmla="*/ 0 w 5"/>
                <a:gd name="T31" fmla="*/ 2 h 5"/>
                <a:gd name="T32" fmla="*/ 0 w 5"/>
                <a:gd name="T33" fmla="*/ 2 h 5"/>
                <a:gd name="T34" fmla="*/ 0 w 5"/>
                <a:gd name="T35" fmla="*/ 1 h 5"/>
                <a:gd name="T36" fmla="*/ 0 w 5"/>
                <a:gd name="T37" fmla="*/ 1 h 5"/>
                <a:gd name="T38" fmla="*/ 0 w 5"/>
                <a:gd name="T39" fmla="*/ 1 h 5"/>
                <a:gd name="T40" fmla="*/ 0 w 5"/>
                <a:gd name="T41" fmla="*/ 0 h 5"/>
                <a:gd name="T42" fmla="*/ 1 w 5"/>
                <a:gd name="T43" fmla="*/ 0 h 5"/>
                <a:gd name="T44" fmla="*/ 1 w 5"/>
                <a:gd name="T45" fmla="*/ 0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5">
                  <a:moveTo>
                    <a:pt x="5" y="4"/>
                  </a:moveTo>
                  <a:lnTo>
                    <a:pt x="5" y="5"/>
                  </a:lnTo>
                  <a:lnTo>
                    <a:pt x="4" y="5"/>
                  </a:lnTo>
                  <a:lnTo>
                    <a:pt x="3" y="5"/>
                  </a:lnTo>
                  <a:lnTo>
                    <a:pt x="2" y="5"/>
                  </a:lnTo>
                  <a:lnTo>
                    <a:pt x="1" y="4"/>
                  </a:lnTo>
                  <a:lnTo>
                    <a:pt x="0" y="4"/>
                  </a:lnTo>
                  <a:lnTo>
                    <a:pt x="0" y="3"/>
                  </a:lnTo>
                  <a:lnTo>
                    <a:pt x="0" y="2"/>
                  </a:lnTo>
                  <a:lnTo>
                    <a:pt x="0" y="1"/>
                  </a:lnTo>
                  <a:lnTo>
                    <a:pt x="0" y="0"/>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49" name="Freeform 202"/>
            <p:cNvSpPr>
              <a:spLocks/>
            </p:cNvSpPr>
            <p:nvPr/>
          </p:nvSpPr>
          <p:spPr bwMode="auto">
            <a:xfrm>
              <a:off x="4074" y="4047"/>
              <a:ext cx="210" cy="167"/>
            </a:xfrm>
            <a:custGeom>
              <a:avLst/>
              <a:gdLst>
                <a:gd name="T0" fmla="*/ 0 w 210"/>
                <a:gd name="T1" fmla="*/ 163 h 167"/>
                <a:gd name="T2" fmla="*/ 2 w 210"/>
                <a:gd name="T3" fmla="*/ 165 h 167"/>
                <a:gd name="T4" fmla="*/ 4 w 210"/>
                <a:gd name="T5" fmla="*/ 167 h 167"/>
                <a:gd name="T6" fmla="*/ 210 w 210"/>
                <a:gd name="T7" fmla="*/ 5 h 167"/>
                <a:gd name="T8" fmla="*/ 208 w 210"/>
                <a:gd name="T9" fmla="*/ 3 h 167"/>
                <a:gd name="T10" fmla="*/ 206 w 210"/>
                <a:gd name="T11" fmla="*/ 0 h 167"/>
                <a:gd name="T12" fmla="*/ 0 w 210"/>
                <a:gd name="T13" fmla="*/ 163 h 1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 h="167">
                  <a:moveTo>
                    <a:pt x="0" y="163"/>
                  </a:moveTo>
                  <a:lnTo>
                    <a:pt x="2" y="165"/>
                  </a:lnTo>
                  <a:lnTo>
                    <a:pt x="4" y="167"/>
                  </a:lnTo>
                  <a:lnTo>
                    <a:pt x="210" y="5"/>
                  </a:lnTo>
                  <a:lnTo>
                    <a:pt x="208" y="3"/>
                  </a:lnTo>
                  <a:lnTo>
                    <a:pt x="206" y="0"/>
                  </a:lnTo>
                  <a:lnTo>
                    <a:pt x="0"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50" name="Freeform 203"/>
            <p:cNvSpPr>
              <a:spLocks/>
            </p:cNvSpPr>
            <p:nvPr/>
          </p:nvSpPr>
          <p:spPr bwMode="auto">
            <a:xfrm>
              <a:off x="4074" y="4047"/>
              <a:ext cx="210" cy="167"/>
            </a:xfrm>
            <a:custGeom>
              <a:avLst/>
              <a:gdLst>
                <a:gd name="T0" fmla="*/ 0 w 210"/>
                <a:gd name="T1" fmla="*/ 163 h 167"/>
                <a:gd name="T2" fmla="*/ 2 w 210"/>
                <a:gd name="T3" fmla="*/ 165 h 167"/>
                <a:gd name="T4" fmla="*/ 4 w 210"/>
                <a:gd name="T5" fmla="*/ 167 h 167"/>
                <a:gd name="T6" fmla="*/ 210 w 210"/>
                <a:gd name="T7" fmla="*/ 5 h 167"/>
                <a:gd name="T8" fmla="*/ 208 w 210"/>
                <a:gd name="T9" fmla="*/ 3 h 167"/>
                <a:gd name="T10" fmla="*/ 206 w 210"/>
                <a:gd name="T11" fmla="*/ 0 h 167"/>
                <a:gd name="T12" fmla="*/ 0 w 210"/>
                <a:gd name="T13" fmla="*/ 163 h 1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 h="167">
                  <a:moveTo>
                    <a:pt x="0" y="163"/>
                  </a:moveTo>
                  <a:lnTo>
                    <a:pt x="2" y="165"/>
                  </a:lnTo>
                  <a:lnTo>
                    <a:pt x="4" y="167"/>
                  </a:lnTo>
                  <a:lnTo>
                    <a:pt x="210" y="5"/>
                  </a:lnTo>
                  <a:lnTo>
                    <a:pt x="208" y="3"/>
                  </a:lnTo>
                  <a:lnTo>
                    <a:pt x="206" y="0"/>
                  </a:lnTo>
                  <a:lnTo>
                    <a:pt x="0" y="1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51" name="Freeform 204"/>
            <p:cNvSpPr>
              <a:spLocks/>
            </p:cNvSpPr>
            <p:nvPr/>
          </p:nvSpPr>
          <p:spPr bwMode="auto">
            <a:xfrm>
              <a:off x="4280" y="4047"/>
              <a:ext cx="5" cy="5"/>
            </a:xfrm>
            <a:custGeom>
              <a:avLst/>
              <a:gdLst>
                <a:gd name="T0" fmla="*/ 2 w 5"/>
                <a:gd name="T1" fmla="*/ 3 h 5"/>
                <a:gd name="T2" fmla="*/ 0 w 5"/>
                <a:gd name="T3" fmla="*/ 0 h 5"/>
                <a:gd name="T4" fmla="*/ 1 w 5"/>
                <a:gd name="T5" fmla="*/ 0 h 5"/>
                <a:gd name="T6" fmla="*/ 1 w 5"/>
                <a:gd name="T7" fmla="*/ 0 h 5"/>
                <a:gd name="T8" fmla="*/ 1 w 5"/>
                <a:gd name="T9" fmla="*/ 0 h 5"/>
                <a:gd name="T10" fmla="*/ 2 w 5"/>
                <a:gd name="T11" fmla="*/ 0 h 5"/>
                <a:gd name="T12" fmla="*/ 2 w 5"/>
                <a:gd name="T13" fmla="*/ 0 h 5"/>
                <a:gd name="T14" fmla="*/ 3 w 5"/>
                <a:gd name="T15" fmla="*/ 0 h 5"/>
                <a:gd name="T16" fmla="*/ 3 w 5"/>
                <a:gd name="T17" fmla="*/ 0 h 5"/>
                <a:gd name="T18" fmla="*/ 4 w 5"/>
                <a:gd name="T19" fmla="*/ 0 h 5"/>
                <a:gd name="T20" fmla="*/ 4 w 5"/>
                <a:gd name="T21" fmla="*/ 0 h 5"/>
                <a:gd name="T22" fmla="*/ 4 w 5"/>
                <a:gd name="T23" fmla="*/ 1 h 5"/>
                <a:gd name="T24" fmla="*/ 5 w 5"/>
                <a:gd name="T25" fmla="*/ 1 h 5"/>
                <a:gd name="T26" fmla="*/ 5 w 5"/>
                <a:gd name="T27" fmla="*/ 1 h 5"/>
                <a:gd name="T28" fmla="*/ 5 w 5"/>
                <a:gd name="T29" fmla="*/ 2 h 5"/>
                <a:gd name="T30" fmla="*/ 5 w 5"/>
                <a:gd name="T31" fmla="*/ 2 h 5"/>
                <a:gd name="T32" fmla="*/ 5 w 5"/>
                <a:gd name="T33" fmla="*/ 3 h 5"/>
                <a:gd name="T34" fmla="*/ 5 w 5"/>
                <a:gd name="T35" fmla="*/ 3 h 5"/>
                <a:gd name="T36" fmla="*/ 5 w 5"/>
                <a:gd name="T37" fmla="*/ 3 h 5"/>
                <a:gd name="T38" fmla="*/ 5 w 5"/>
                <a:gd name="T39" fmla="*/ 4 h 5"/>
                <a:gd name="T40" fmla="*/ 5 w 5"/>
                <a:gd name="T41" fmla="*/ 4 h 5"/>
                <a:gd name="T42" fmla="*/ 5 w 5"/>
                <a:gd name="T43" fmla="*/ 5 h 5"/>
                <a:gd name="T44" fmla="*/ 5 w 5"/>
                <a:gd name="T45" fmla="*/ 5 h 5"/>
                <a:gd name="T46" fmla="*/ 4 w 5"/>
                <a:gd name="T47" fmla="*/ 5 h 5"/>
                <a:gd name="T48" fmla="*/ 2 w 5"/>
                <a:gd name="T49" fmla="*/ 3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 h="5">
                  <a:moveTo>
                    <a:pt x="2" y="3"/>
                  </a:moveTo>
                  <a:lnTo>
                    <a:pt x="0" y="0"/>
                  </a:lnTo>
                  <a:lnTo>
                    <a:pt x="1" y="0"/>
                  </a:lnTo>
                  <a:lnTo>
                    <a:pt x="2" y="0"/>
                  </a:lnTo>
                  <a:lnTo>
                    <a:pt x="3" y="0"/>
                  </a:lnTo>
                  <a:lnTo>
                    <a:pt x="4" y="0"/>
                  </a:lnTo>
                  <a:lnTo>
                    <a:pt x="4" y="1"/>
                  </a:lnTo>
                  <a:lnTo>
                    <a:pt x="5" y="1"/>
                  </a:lnTo>
                  <a:lnTo>
                    <a:pt x="5" y="2"/>
                  </a:lnTo>
                  <a:lnTo>
                    <a:pt x="5" y="3"/>
                  </a:lnTo>
                  <a:lnTo>
                    <a:pt x="5" y="4"/>
                  </a:lnTo>
                  <a:lnTo>
                    <a:pt x="5" y="5"/>
                  </a:lnTo>
                  <a:lnTo>
                    <a:pt x="4" y="5"/>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52" name="Freeform 205"/>
            <p:cNvSpPr>
              <a:spLocks/>
            </p:cNvSpPr>
            <p:nvPr/>
          </p:nvSpPr>
          <p:spPr bwMode="auto">
            <a:xfrm>
              <a:off x="4280" y="4047"/>
              <a:ext cx="5" cy="5"/>
            </a:xfrm>
            <a:custGeom>
              <a:avLst/>
              <a:gdLst>
                <a:gd name="T0" fmla="*/ 0 w 5"/>
                <a:gd name="T1" fmla="*/ 0 h 5"/>
                <a:gd name="T2" fmla="*/ 1 w 5"/>
                <a:gd name="T3" fmla="*/ 0 h 5"/>
                <a:gd name="T4" fmla="*/ 1 w 5"/>
                <a:gd name="T5" fmla="*/ 0 h 5"/>
                <a:gd name="T6" fmla="*/ 1 w 5"/>
                <a:gd name="T7" fmla="*/ 0 h 5"/>
                <a:gd name="T8" fmla="*/ 2 w 5"/>
                <a:gd name="T9" fmla="*/ 0 h 5"/>
                <a:gd name="T10" fmla="*/ 2 w 5"/>
                <a:gd name="T11" fmla="*/ 0 h 5"/>
                <a:gd name="T12" fmla="*/ 3 w 5"/>
                <a:gd name="T13" fmla="*/ 0 h 5"/>
                <a:gd name="T14" fmla="*/ 3 w 5"/>
                <a:gd name="T15" fmla="*/ 0 h 5"/>
                <a:gd name="T16" fmla="*/ 4 w 5"/>
                <a:gd name="T17" fmla="*/ 0 h 5"/>
                <a:gd name="T18" fmla="*/ 4 w 5"/>
                <a:gd name="T19" fmla="*/ 0 h 5"/>
                <a:gd name="T20" fmla="*/ 4 w 5"/>
                <a:gd name="T21" fmla="*/ 1 h 5"/>
                <a:gd name="T22" fmla="*/ 5 w 5"/>
                <a:gd name="T23" fmla="*/ 1 h 5"/>
                <a:gd name="T24" fmla="*/ 5 w 5"/>
                <a:gd name="T25" fmla="*/ 1 h 5"/>
                <a:gd name="T26" fmla="*/ 5 w 5"/>
                <a:gd name="T27" fmla="*/ 2 h 5"/>
                <a:gd name="T28" fmla="*/ 5 w 5"/>
                <a:gd name="T29" fmla="*/ 2 h 5"/>
                <a:gd name="T30" fmla="*/ 5 w 5"/>
                <a:gd name="T31" fmla="*/ 3 h 5"/>
                <a:gd name="T32" fmla="*/ 5 w 5"/>
                <a:gd name="T33" fmla="*/ 3 h 5"/>
                <a:gd name="T34" fmla="*/ 5 w 5"/>
                <a:gd name="T35" fmla="*/ 3 h 5"/>
                <a:gd name="T36" fmla="*/ 5 w 5"/>
                <a:gd name="T37" fmla="*/ 4 h 5"/>
                <a:gd name="T38" fmla="*/ 5 w 5"/>
                <a:gd name="T39" fmla="*/ 4 h 5"/>
                <a:gd name="T40" fmla="*/ 5 w 5"/>
                <a:gd name="T41" fmla="*/ 5 h 5"/>
                <a:gd name="T42" fmla="*/ 5 w 5"/>
                <a:gd name="T43" fmla="*/ 5 h 5"/>
                <a:gd name="T44" fmla="*/ 4 w 5"/>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5">
                  <a:moveTo>
                    <a:pt x="0" y="0"/>
                  </a:moveTo>
                  <a:lnTo>
                    <a:pt x="1" y="0"/>
                  </a:lnTo>
                  <a:lnTo>
                    <a:pt x="2" y="0"/>
                  </a:lnTo>
                  <a:lnTo>
                    <a:pt x="3" y="0"/>
                  </a:lnTo>
                  <a:lnTo>
                    <a:pt x="4" y="0"/>
                  </a:lnTo>
                  <a:lnTo>
                    <a:pt x="4" y="1"/>
                  </a:lnTo>
                  <a:lnTo>
                    <a:pt x="5" y="1"/>
                  </a:lnTo>
                  <a:lnTo>
                    <a:pt x="5" y="2"/>
                  </a:lnTo>
                  <a:lnTo>
                    <a:pt x="5" y="3"/>
                  </a:lnTo>
                  <a:lnTo>
                    <a:pt x="5" y="4"/>
                  </a:lnTo>
                  <a:lnTo>
                    <a:pt x="5" y="5"/>
                  </a:lnTo>
                  <a:lnTo>
                    <a:pt x="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53" name="Freeform 206"/>
            <p:cNvSpPr>
              <a:spLocks/>
            </p:cNvSpPr>
            <p:nvPr/>
          </p:nvSpPr>
          <p:spPr bwMode="auto">
            <a:xfrm>
              <a:off x="4279" y="4047"/>
              <a:ext cx="3" cy="6"/>
            </a:xfrm>
            <a:custGeom>
              <a:avLst/>
              <a:gdLst>
                <a:gd name="T0" fmla="*/ 3 w 3"/>
                <a:gd name="T1" fmla="*/ 3 h 6"/>
                <a:gd name="T2" fmla="*/ 3 w 3"/>
                <a:gd name="T3" fmla="*/ 6 h 6"/>
                <a:gd name="T4" fmla="*/ 3 w 3"/>
                <a:gd name="T5" fmla="*/ 6 h 6"/>
                <a:gd name="T6" fmla="*/ 2 w 3"/>
                <a:gd name="T7" fmla="*/ 6 h 6"/>
                <a:gd name="T8" fmla="*/ 2 w 3"/>
                <a:gd name="T9" fmla="*/ 6 h 6"/>
                <a:gd name="T10" fmla="*/ 2 w 3"/>
                <a:gd name="T11" fmla="*/ 5 h 6"/>
                <a:gd name="T12" fmla="*/ 1 w 3"/>
                <a:gd name="T13" fmla="*/ 5 h 6"/>
                <a:gd name="T14" fmla="*/ 1 w 3"/>
                <a:gd name="T15" fmla="*/ 5 h 6"/>
                <a:gd name="T16" fmla="*/ 1 w 3"/>
                <a:gd name="T17" fmla="*/ 5 h 6"/>
                <a:gd name="T18" fmla="*/ 0 w 3"/>
                <a:gd name="T19" fmla="*/ 4 h 6"/>
                <a:gd name="T20" fmla="*/ 0 w 3"/>
                <a:gd name="T21" fmla="*/ 4 h 6"/>
                <a:gd name="T22" fmla="*/ 0 w 3"/>
                <a:gd name="T23" fmla="*/ 3 h 6"/>
                <a:gd name="T24" fmla="*/ 0 w 3"/>
                <a:gd name="T25" fmla="*/ 3 h 6"/>
                <a:gd name="T26" fmla="*/ 0 w 3"/>
                <a:gd name="T27" fmla="*/ 2 h 6"/>
                <a:gd name="T28" fmla="*/ 0 w 3"/>
                <a:gd name="T29" fmla="*/ 2 h 6"/>
                <a:gd name="T30" fmla="*/ 0 w 3"/>
                <a:gd name="T31" fmla="*/ 2 h 6"/>
                <a:gd name="T32" fmla="*/ 1 w 3"/>
                <a:gd name="T33" fmla="*/ 1 h 6"/>
                <a:gd name="T34" fmla="*/ 1 w 3"/>
                <a:gd name="T35" fmla="*/ 1 h 6"/>
                <a:gd name="T36" fmla="*/ 1 w 3"/>
                <a:gd name="T37" fmla="*/ 0 h 6"/>
                <a:gd name="T38" fmla="*/ 2 w 3"/>
                <a:gd name="T39" fmla="*/ 0 h 6"/>
                <a:gd name="T40" fmla="*/ 2 w 3"/>
                <a:gd name="T41" fmla="*/ 0 h 6"/>
                <a:gd name="T42" fmla="*/ 2 w 3"/>
                <a:gd name="T43" fmla="*/ 0 h 6"/>
                <a:gd name="T44" fmla="*/ 3 w 3"/>
                <a:gd name="T45" fmla="*/ 0 h 6"/>
                <a:gd name="T46" fmla="*/ 3 w 3"/>
                <a:gd name="T47" fmla="*/ 0 h 6"/>
                <a:gd name="T48" fmla="*/ 3 w 3"/>
                <a:gd name="T49" fmla="*/ 3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 h="6">
                  <a:moveTo>
                    <a:pt x="3" y="3"/>
                  </a:moveTo>
                  <a:lnTo>
                    <a:pt x="3" y="6"/>
                  </a:lnTo>
                  <a:lnTo>
                    <a:pt x="2" y="6"/>
                  </a:lnTo>
                  <a:lnTo>
                    <a:pt x="2" y="5"/>
                  </a:lnTo>
                  <a:lnTo>
                    <a:pt x="1" y="5"/>
                  </a:lnTo>
                  <a:lnTo>
                    <a:pt x="0" y="4"/>
                  </a:lnTo>
                  <a:lnTo>
                    <a:pt x="0" y="3"/>
                  </a:lnTo>
                  <a:lnTo>
                    <a:pt x="0" y="2"/>
                  </a:lnTo>
                  <a:lnTo>
                    <a:pt x="1" y="1"/>
                  </a:lnTo>
                  <a:lnTo>
                    <a:pt x="1" y="0"/>
                  </a:lnTo>
                  <a:lnTo>
                    <a:pt x="2" y="0"/>
                  </a:lnTo>
                  <a:lnTo>
                    <a:pt x="3" y="0"/>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54" name="Freeform 207"/>
            <p:cNvSpPr>
              <a:spLocks/>
            </p:cNvSpPr>
            <p:nvPr/>
          </p:nvSpPr>
          <p:spPr bwMode="auto">
            <a:xfrm>
              <a:off x="4279" y="4047"/>
              <a:ext cx="3" cy="6"/>
            </a:xfrm>
            <a:custGeom>
              <a:avLst/>
              <a:gdLst>
                <a:gd name="T0" fmla="*/ 3 w 3"/>
                <a:gd name="T1" fmla="*/ 6 h 6"/>
                <a:gd name="T2" fmla="*/ 3 w 3"/>
                <a:gd name="T3" fmla="*/ 6 h 6"/>
                <a:gd name="T4" fmla="*/ 2 w 3"/>
                <a:gd name="T5" fmla="*/ 6 h 6"/>
                <a:gd name="T6" fmla="*/ 2 w 3"/>
                <a:gd name="T7" fmla="*/ 6 h 6"/>
                <a:gd name="T8" fmla="*/ 2 w 3"/>
                <a:gd name="T9" fmla="*/ 5 h 6"/>
                <a:gd name="T10" fmla="*/ 1 w 3"/>
                <a:gd name="T11" fmla="*/ 5 h 6"/>
                <a:gd name="T12" fmla="*/ 1 w 3"/>
                <a:gd name="T13" fmla="*/ 5 h 6"/>
                <a:gd name="T14" fmla="*/ 1 w 3"/>
                <a:gd name="T15" fmla="*/ 5 h 6"/>
                <a:gd name="T16" fmla="*/ 0 w 3"/>
                <a:gd name="T17" fmla="*/ 4 h 6"/>
                <a:gd name="T18" fmla="*/ 0 w 3"/>
                <a:gd name="T19" fmla="*/ 4 h 6"/>
                <a:gd name="T20" fmla="*/ 0 w 3"/>
                <a:gd name="T21" fmla="*/ 3 h 6"/>
                <a:gd name="T22" fmla="*/ 0 w 3"/>
                <a:gd name="T23" fmla="*/ 3 h 6"/>
                <a:gd name="T24" fmla="*/ 0 w 3"/>
                <a:gd name="T25" fmla="*/ 2 h 6"/>
                <a:gd name="T26" fmla="*/ 0 w 3"/>
                <a:gd name="T27" fmla="*/ 2 h 6"/>
                <a:gd name="T28" fmla="*/ 0 w 3"/>
                <a:gd name="T29" fmla="*/ 2 h 6"/>
                <a:gd name="T30" fmla="*/ 1 w 3"/>
                <a:gd name="T31" fmla="*/ 1 h 6"/>
                <a:gd name="T32" fmla="*/ 1 w 3"/>
                <a:gd name="T33" fmla="*/ 1 h 6"/>
                <a:gd name="T34" fmla="*/ 1 w 3"/>
                <a:gd name="T35" fmla="*/ 0 h 6"/>
                <a:gd name="T36" fmla="*/ 2 w 3"/>
                <a:gd name="T37" fmla="*/ 0 h 6"/>
                <a:gd name="T38" fmla="*/ 2 w 3"/>
                <a:gd name="T39" fmla="*/ 0 h 6"/>
                <a:gd name="T40" fmla="*/ 2 w 3"/>
                <a:gd name="T41" fmla="*/ 0 h 6"/>
                <a:gd name="T42" fmla="*/ 3 w 3"/>
                <a:gd name="T43" fmla="*/ 0 h 6"/>
                <a:gd name="T44" fmla="*/ 3 w 3"/>
                <a:gd name="T45" fmla="*/ 0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 h="6">
                  <a:moveTo>
                    <a:pt x="3" y="6"/>
                  </a:moveTo>
                  <a:lnTo>
                    <a:pt x="3" y="6"/>
                  </a:lnTo>
                  <a:lnTo>
                    <a:pt x="2" y="6"/>
                  </a:lnTo>
                  <a:lnTo>
                    <a:pt x="2" y="5"/>
                  </a:lnTo>
                  <a:lnTo>
                    <a:pt x="1" y="5"/>
                  </a:lnTo>
                  <a:lnTo>
                    <a:pt x="0" y="4"/>
                  </a:lnTo>
                  <a:lnTo>
                    <a:pt x="0" y="3"/>
                  </a:lnTo>
                  <a:lnTo>
                    <a:pt x="0" y="2"/>
                  </a:lnTo>
                  <a:lnTo>
                    <a:pt x="1" y="1"/>
                  </a:lnTo>
                  <a:lnTo>
                    <a:pt x="1" y="0"/>
                  </a:lnTo>
                  <a:lnTo>
                    <a:pt x="2" y="0"/>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55" name="Freeform 208"/>
            <p:cNvSpPr>
              <a:spLocks/>
            </p:cNvSpPr>
            <p:nvPr/>
          </p:nvSpPr>
          <p:spPr bwMode="auto">
            <a:xfrm>
              <a:off x="4282" y="4047"/>
              <a:ext cx="277" cy="6"/>
            </a:xfrm>
            <a:custGeom>
              <a:avLst/>
              <a:gdLst>
                <a:gd name="T0" fmla="*/ 0 w 277"/>
                <a:gd name="T1" fmla="*/ 0 h 6"/>
                <a:gd name="T2" fmla="*/ 0 w 277"/>
                <a:gd name="T3" fmla="*/ 3 h 6"/>
                <a:gd name="T4" fmla="*/ 0 w 277"/>
                <a:gd name="T5" fmla="*/ 6 h 6"/>
                <a:gd name="T6" fmla="*/ 277 w 277"/>
                <a:gd name="T7" fmla="*/ 6 h 6"/>
                <a:gd name="T8" fmla="*/ 277 w 277"/>
                <a:gd name="T9" fmla="*/ 3 h 6"/>
                <a:gd name="T10" fmla="*/ 277 w 277"/>
                <a:gd name="T11" fmla="*/ 0 h 6"/>
                <a:gd name="T12" fmla="*/ 0 w 277"/>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7" h="6">
                  <a:moveTo>
                    <a:pt x="0" y="0"/>
                  </a:moveTo>
                  <a:lnTo>
                    <a:pt x="0" y="3"/>
                  </a:lnTo>
                  <a:lnTo>
                    <a:pt x="0" y="6"/>
                  </a:lnTo>
                  <a:lnTo>
                    <a:pt x="277" y="6"/>
                  </a:lnTo>
                  <a:lnTo>
                    <a:pt x="277" y="3"/>
                  </a:lnTo>
                  <a:lnTo>
                    <a:pt x="27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56" name="Freeform 209"/>
            <p:cNvSpPr>
              <a:spLocks/>
            </p:cNvSpPr>
            <p:nvPr/>
          </p:nvSpPr>
          <p:spPr bwMode="auto">
            <a:xfrm>
              <a:off x="4282" y="4047"/>
              <a:ext cx="277" cy="6"/>
            </a:xfrm>
            <a:custGeom>
              <a:avLst/>
              <a:gdLst>
                <a:gd name="T0" fmla="*/ 0 w 277"/>
                <a:gd name="T1" fmla="*/ 0 h 6"/>
                <a:gd name="T2" fmla="*/ 0 w 277"/>
                <a:gd name="T3" fmla="*/ 3 h 6"/>
                <a:gd name="T4" fmla="*/ 0 w 277"/>
                <a:gd name="T5" fmla="*/ 6 h 6"/>
                <a:gd name="T6" fmla="*/ 277 w 277"/>
                <a:gd name="T7" fmla="*/ 6 h 6"/>
                <a:gd name="T8" fmla="*/ 277 w 277"/>
                <a:gd name="T9" fmla="*/ 3 h 6"/>
                <a:gd name="T10" fmla="*/ 277 w 277"/>
                <a:gd name="T11" fmla="*/ 0 h 6"/>
                <a:gd name="T12" fmla="*/ 0 w 277"/>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7" h="6">
                  <a:moveTo>
                    <a:pt x="0" y="0"/>
                  </a:moveTo>
                  <a:lnTo>
                    <a:pt x="0" y="3"/>
                  </a:lnTo>
                  <a:lnTo>
                    <a:pt x="0" y="6"/>
                  </a:lnTo>
                  <a:lnTo>
                    <a:pt x="277" y="6"/>
                  </a:lnTo>
                  <a:lnTo>
                    <a:pt x="277" y="3"/>
                  </a:lnTo>
                  <a:lnTo>
                    <a:pt x="277"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57" name="Freeform 210"/>
            <p:cNvSpPr>
              <a:spLocks/>
            </p:cNvSpPr>
            <p:nvPr/>
          </p:nvSpPr>
          <p:spPr bwMode="auto">
            <a:xfrm>
              <a:off x="4559" y="4047"/>
              <a:ext cx="3" cy="6"/>
            </a:xfrm>
            <a:custGeom>
              <a:avLst/>
              <a:gdLst>
                <a:gd name="T0" fmla="*/ 0 w 3"/>
                <a:gd name="T1" fmla="*/ 3 h 6"/>
                <a:gd name="T2" fmla="*/ 0 w 3"/>
                <a:gd name="T3" fmla="*/ 0 h 6"/>
                <a:gd name="T4" fmla="*/ 1 w 3"/>
                <a:gd name="T5" fmla="*/ 0 h 6"/>
                <a:gd name="T6" fmla="*/ 1 w 3"/>
                <a:gd name="T7" fmla="*/ 0 h 6"/>
                <a:gd name="T8" fmla="*/ 1 w 3"/>
                <a:gd name="T9" fmla="*/ 0 h 6"/>
                <a:gd name="T10" fmla="*/ 2 w 3"/>
                <a:gd name="T11" fmla="*/ 0 h 6"/>
                <a:gd name="T12" fmla="*/ 2 w 3"/>
                <a:gd name="T13" fmla="*/ 0 h 6"/>
                <a:gd name="T14" fmla="*/ 3 w 3"/>
                <a:gd name="T15" fmla="*/ 1 h 6"/>
                <a:gd name="T16" fmla="*/ 3 w 3"/>
                <a:gd name="T17" fmla="*/ 1 h 6"/>
                <a:gd name="T18" fmla="*/ 3 w 3"/>
                <a:gd name="T19" fmla="*/ 2 h 6"/>
                <a:gd name="T20" fmla="*/ 3 w 3"/>
                <a:gd name="T21" fmla="*/ 2 h 6"/>
                <a:gd name="T22" fmla="*/ 3 w 3"/>
                <a:gd name="T23" fmla="*/ 2 h 6"/>
                <a:gd name="T24" fmla="*/ 3 w 3"/>
                <a:gd name="T25" fmla="*/ 3 h 6"/>
                <a:gd name="T26" fmla="*/ 3 w 3"/>
                <a:gd name="T27" fmla="*/ 3 h 6"/>
                <a:gd name="T28" fmla="*/ 3 w 3"/>
                <a:gd name="T29" fmla="*/ 4 h 6"/>
                <a:gd name="T30" fmla="*/ 3 w 3"/>
                <a:gd name="T31" fmla="*/ 4 h 6"/>
                <a:gd name="T32" fmla="*/ 3 w 3"/>
                <a:gd name="T33" fmla="*/ 5 h 6"/>
                <a:gd name="T34" fmla="*/ 3 w 3"/>
                <a:gd name="T35" fmla="*/ 5 h 6"/>
                <a:gd name="T36" fmla="*/ 2 w 3"/>
                <a:gd name="T37" fmla="*/ 5 h 6"/>
                <a:gd name="T38" fmla="*/ 2 w 3"/>
                <a:gd name="T39" fmla="*/ 5 h 6"/>
                <a:gd name="T40" fmla="*/ 1 w 3"/>
                <a:gd name="T41" fmla="*/ 6 h 6"/>
                <a:gd name="T42" fmla="*/ 1 w 3"/>
                <a:gd name="T43" fmla="*/ 6 h 6"/>
                <a:gd name="T44" fmla="*/ 1 w 3"/>
                <a:gd name="T45" fmla="*/ 6 h 6"/>
                <a:gd name="T46" fmla="*/ 0 w 3"/>
                <a:gd name="T47" fmla="*/ 6 h 6"/>
                <a:gd name="T48" fmla="*/ 0 w 3"/>
                <a:gd name="T49" fmla="*/ 3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 h="6">
                  <a:moveTo>
                    <a:pt x="0" y="3"/>
                  </a:moveTo>
                  <a:lnTo>
                    <a:pt x="0" y="0"/>
                  </a:lnTo>
                  <a:lnTo>
                    <a:pt x="1" y="0"/>
                  </a:lnTo>
                  <a:lnTo>
                    <a:pt x="2" y="0"/>
                  </a:lnTo>
                  <a:lnTo>
                    <a:pt x="3" y="1"/>
                  </a:lnTo>
                  <a:lnTo>
                    <a:pt x="3" y="2"/>
                  </a:lnTo>
                  <a:lnTo>
                    <a:pt x="3" y="3"/>
                  </a:lnTo>
                  <a:lnTo>
                    <a:pt x="3" y="4"/>
                  </a:lnTo>
                  <a:lnTo>
                    <a:pt x="3" y="5"/>
                  </a:lnTo>
                  <a:lnTo>
                    <a:pt x="2" y="5"/>
                  </a:lnTo>
                  <a:lnTo>
                    <a:pt x="1" y="6"/>
                  </a:lnTo>
                  <a:lnTo>
                    <a:pt x="0"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58" name="Freeform 211"/>
            <p:cNvSpPr>
              <a:spLocks/>
            </p:cNvSpPr>
            <p:nvPr/>
          </p:nvSpPr>
          <p:spPr bwMode="auto">
            <a:xfrm>
              <a:off x="4559" y="4047"/>
              <a:ext cx="3" cy="6"/>
            </a:xfrm>
            <a:custGeom>
              <a:avLst/>
              <a:gdLst>
                <a:gd name="T0" fmla="*/ 0 w 3"/>
                <a:gd name="T1" fmla="*/ 0 h 6"/>
                <a:gd name="T2" fmla="*/ 1 w 3"/>
                <a:gd name="T3" fmla="*/ 0 h 6"/>
                <a:gd name="T4" fmla="*/ 1 w 3"/>
                <a:gd name="T5" fmla="*/ 0 h 6"/>
                <a:gd name="T6" fmla="*/ 1 w 3"/>
                <a:gd name="T7" fmla="*/ 0 h 6"/>
                <a:gd name="T8" fmla="*/ 2 w 3"/>
                <a:gd name="T9" fmla="*/ 0 h 6"/>
                <a:gd name="T10" fmla="*/ 2 w 3"/>
                <a:gd name="T11" fmla="*/ 0 h 6"/>
                <a:gd name="T12" fmla="*/ 3 w 3"/>
                <a:gd name="T13" fmla="*/ 1 h 6"/>
                <a:gd name="T14" fmla="*/ 3 w 3"/>
                <a:gd name="T15" fmla="*/ 1 h 6"/>
                <a:gd name="T16" fmla="*/ 3 w 3"/>
                <a:gd name="T17" fmla="*/ 2 h 6"/>
                <a:gd name="T18" fmla="*/ 3 w 3"/>
                <a:gd name="T19" fmla="*/ 2 h 6"/>
                <a:gd name="T20" fmla="*/ 3 w 3"/>
                <a:gd name="T21" fmla="*/ 2 h 6"/>
                <a:gd name="T22" fmla="*/ 3 w 3"/>
                <a:gd name="T23" fmla="*/ 3 h 6"/>
                <a:gd name="T24" fmla="*/ 3 w 3"/>
                <a:gd name="T25" fmla="*/ 3 h 6"/>
                <a:gd name="T26" fmla="*/ 3 w 3"/>
                <a:gd name="T27" fmla="*/ 4 h 6"/>
                <a:gd name="T28" fmla="*/ 3 w 3"/>
                <a:gd name="T29" fmla="*/ 4 h 6"/>
                <a:gd name="T30" fmla="*/ 3 w 3"/>
                <a:gd name="T31" fmla="*/ 5 h 6"/>
                <a:gd name="T32" fmla="*/ 3 w 3"/>
                <a:gd name="T33" fmla="*/ 5 h 6"/>
                <a:gd name="T34" fmla="*/ 2 w 3"/>
                <a:gd name="T35" fmla="*/ 5 h 6"/>
                <a:gd name="T36" fmla="*/ 2 w 3"/>
                <a:gd name="T37" fmla="*/ 5 h 6"/>
                <a:gd name="T38" fmla="*/ 1 w 3"/>
                <a:gd name="T39" fmla="*/ 6 h 6"/>
                <a:gd name="T40" fmla="*/ 1 w 3"/>
                <a:gd name="T41" fmla="*/ 6 h 6"/>
                <a:gd name="T42" fmla="*/ 1 w 3"/>
                <a:gd name="T43" fmla="*/ 6 h 6"/>
                <a:gd name="T44" fmla="*/ 0 w 3"/>
                <a:gd name="T45" fmla="*/ 6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 h="6">
                  <a:moveTo>
                    <a:pt x="0" y="0"/>
                  </a:moveTo>
                  <a:lnTo>
                    <a:pt x="1" y="0"/>
                  </a:lnTo>
                  <a:lnTo>
                    <a:pt x="2" y="0"/>
                  </a:lnTo>
                  <a:lnTo>
                    <a:pt x="3" y="1"/>
                  </a:lnTo>
                  <a:lnTo>
                    <a:pt x="3" y="2"/>
                  </a:lnTo>
                  <a:lnTo>
                    <a:pt x="3" y="3"/>
                  </a:lnTo>
                  <a:lnTo>
                    <a:pt x="3" y="4"/>
                  </a:lnTo>
                  <a:lnTo>
                    <a:pt x="3" y="5"/>
                  </a:lnTo>
                  <a:lnTo>
                    <a:pt x="2" y="5"/>
                  </a:lnTo>
                  <a:lnTo>
                    <a:pt x="1" y="6"/>
                  </a:lnTo>
                  <a:lnTo>
                    <a:pt x="0"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59" name="Freeform 212"/>
            <p:cNvSpPr>
              <a:spLocks/>
            </p:cNvSpPr>
            <p:nvPr/>
          </p:nvSpPr>
          <p:spPr bwMode="auto">
            <a:xfrm>
              <a:off x="4079" y="4211"/>
              <a:ext cx="4" cy="6"/>
            </a:xfrm>
            <a:custGeom>
              <a:avLst/>
              <a:gdLst>
                <a:gd name="T0" fmla="*/ 3 w 4"/>
                <a:gd name="T1" fmla="*/ 3 h 6"/>
                <a:gd name="T2" fmla="*/ 4 w 4"/>
                <a:gd name="T3" fmla="*/ 6 h 6"/>
                <a:gd name="T4" fmla="*/ 4 w 4"/>
                <a:gd name="T5" fmla="*/ 6 h 6"/>
                <a:gd name="T6" fmla="*/ 3 w 4"/>
                <a:gd name="T7" fmla="*/ 6 h 6"/>
                <a:gd name="T8" fmla="*/ 3 w 4"/>
                <a:gd name="T9" fmla="*/ 6 h 6"/>
                <a:gd name="T10" fmla="*/ 2 w 4"/>
                <a:gd name="T11" fmla="*/ 6 h 6"/>
                <a:gd name="T12" fmla="*/ 2 w 4"/>
                <a:gd name="T13" fmla="*/ 6 h 6"/>
                <a:gd name="T14" fmla="*/ 1 w 4"/>
                <a:gd name="T15" fmla="*/ 6 h 6"/>
                <a:gd name="T16" fmla="*/ 1 w 4"/>
                <a:gd name="T17" fmla="*/ 5 h 6"/>
                <a:gd name="T18" fmla="*/ 1 w 4"/>
                <a:gd name="T19" fmla="*/ 5 h 6"/>
                <a:gd name="T20" fmla="*/ 0 w 4"/>
                <a:gd name="T21" fmla="*/ 5 h 6"/>
                <a:gd name="T22" fmla="*/ 0 w 4"/>
                <a:gd name="T23" fmla="*/ 4 h 6"/>
                <a:gd name="T24" fmla="*/ 0 w 4"/>
                <a:gd name="T25" fmla="*/ 4 h 6"/>
                <a:gd name="T26" fmla="*/ 0 w 4"/>
                <a:gd name="T27" fmla="*/ 4 h 6"/>
                <a:gd name="T28" fmla="*/ 0 w 4"/>
                <a:gd name="T29" fmla="*/ 3 h 6"/>
                <a:gd name="T30" fmla="*/ 0 w 4"/>
                <a:gd name="T31" fmla="*/ 3 h 6"/>
                <a:gd name="T32" fmla="*/ 0 w 4"/>
                <a:gd name="T33" fmla="*/ 2 h 6"/>
                <a:gd name="T34" fmla="*/ 0 w 4"/>
                <a:gd name="T35" fmla="*/ 2 h 6"/>
                <a:gd name="T36" fmla="*/ 0 w 4"/>
                <a:gd name="T37" fmla="*/ 1 h 6"/>
                <a:gd name="T38" fmla="*/ 0 w 4"/>
                <a:gd name="T39" fmla="*/ 1 h 6"/>
                <a:gd name="T40" fmla="*/ 0 w 4"/>
                <a:gd name="T41" fmla="*/ 1 h 6"/>
                <a:gd name="T42" fmla="*/ 1 w 4"/>
                <a:gd name="T43" fmla="*/ 0 h 6"/>
                <a:gd name="T44" fmla="*/ 1 w 4"/>
                <a:gd name="T45" fmla="*/ 0 h 6"/>
                <a:gd name="T46" fmla="*/ 2 w 4"/>
                <a:gd name="T47" fmla="*/ 0 h 6"/>
                <a:gd name="T48" fmla="*/ 3 w 4"/>
                <a:gd name="T49" fmla="*/ 3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 h="6">
                  <a:moveTo>
                    <a:pt x="3" y="3"/>
                  </a:moveTo>
                  <a:lnTo>
                    <a:pt x="4" y="6"/>
                  </a:lnTo>
                  <a:lnTo>
                    <a:pt x="3" y="6"/>
                  </a:lnTo>
                  <a:lnTo>
                    <a:pt x="2" y="6"/>
                  </a:lnTo>
                  <a:lnTo>
                    <a:pt x="1" y="6"/>
                  </a:lnTo>
                  <a:lnTo>
                    <a:pt x="1" y="5"/>
                  </a:lnTo>
                  <a:lnTo>
                    <a:pt x="0" y="5"/>
                  </a:lnTo>
                  <a:lnTo>
                    <a:pt x="0" y="4"/>
                  </a:lnTo>
                  <a:lnTo>
                    <a:pt x="0" y="3"/>
                  </a:lnTo>
                  <a:lnTo>
                    <a:pt x="0" y="2"/>
                  </a:lnTo>
                  <a:lnTo>
                    <a:pt x="0" y="1"/>
                  </a:lnTo>
                  <a:lnTo>
                    <a:pt x="1" y="0"/>
                  </a:lnTo>
                  <a:lnTo>
                    <a:pt x="2" y="0"/>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60" name="Freeform 213"/>
            <p:cNvSpPr>
              <a:spLocks/>
            </p:cNvSpPr>
            <p:nvPr/>
          </p:nvSpPr>
          <p:spPr bwMode="auto">
            <a:xfrm>
              <a:off x="4079" y="4211"/>
              <a:ext cx="4" cy="6"/>
            </a:xfrm>
            <a:custGeom>
              <a:avLst/>
              <a:gdLst>
                <a:gd name="T0" fmla="*/ 4 w 4"/>
                <a:gd name="T1" fmla="*/ 6 h 6"/>
                <a:gd name="T2" fmla="*/ 4 w 4"/>
                <a:gd name="T3" fmla="*/ 6 h 6"/>
                <a:gd name="T4" fmla="*/ 3 w 4"/>
                <a:gd name="T5" fmla="*/ 6 h 6"/>
                <a:gd name="T6" fmla="*/ 3 w 4"/>
                <a:gd name="T7" fmla="*/ 6 h 6"/>
                <a:gd name="T8" fmla="*/ 2 w 4"/>
                <a:gd name="T9" fmla="*/ 6 h 6"/>
                <a:gd name="T10" fmla="*/ 2 w 4"/>
                <a:gd name="T11" fmla="*/ 6 h 6"/>
                <a:gd name="T12" fmla="*/ 1 w 4"/>
                <a:gd name="T13" fmla="*/ 6 h 6"/>
                <a:gd name="T14" fmla="*/ 1 w 4"/>
                <a:gd name="T15" fmla="*/ 5 h 6"/>
                <a:gd name="T16" fmla="*/ 1 w 4"/>
                <a:gd name="T17" fmla="*/ 5 h 6"/>
                <a:gd name="T18" fmla="*/ 0 w 4"/>
                <a:gd name="T19" fmla="*/ 5 h 6"/>
                <a:gd name="T20" fmla="*/ 0 w 4"/>
                <a:gd name="T21" fmla="*/ 4 h 6"/>
                <a:gd name="T22" fmla="*/ 0 w 4"/>
                <a:gd name="T23" fmla="*/ 4 h 6"/>
                <a:gd name="T24" fmla="*/ 0 w 4"/>
                <a:gd name="T25" fmla="*/ 4 h 6"/>
                <a:gd name="T26" fmla="*/ 0 w 4"/>
                <a:gd name="T27" fmla="*/ 3 h 6"/>
                <a:gd name="T28" fmla="*/ 0 w 4"/>
                <a:gd name="T29" fmla="*/ 3 h 6"/>
                <a:gd name="T30" fmla="*/ 0 w 4"/>
                <a:gd name="T31" fmla="*/ 2 h 6"/>
                <a:gd name="T32" fmla="*/ 0 w 4"/>
                <a:gd name="T33" fmla="*/ 2 h 6"/>
                <a:gd name="T34" fmla="*/ 0 w 4"/>
                <a:gd name="T35" fmla="*/ 1 h 6"/>
                <a:gd name="T36" fmla="*/ 0 w 4"/>
                <a:gd name="T37" fmla="*/ 1 h 6"/>
                <a:gd name="T38" fmla="*/ 0 w 4"/>
                <a:gd name="T39" fmla="*/ 1 h 6"/>
                <a:gd name="T40" fmla="*/ 1 w 4"/>
                <a:gd name="T41" fmla="*/ 0 h 6"/>
                <a:gd name="T42" fmla="*/ 1 w 4"/>
                <a:gd name="T43" fmla="*/ 0 h 6"/>
                <a:gd name="T44" fmla="*/ 2 w 4"/>
                <a:gd name="T45" fmla="*/ 0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 h="6">
                  <a:moveTo>
                    <a:pt x="4" y="6"/>
                  </a:moveTo>
                  <a:lnTo>
                    <a:pt x="4" y="6"/>
                  </a:lnTo>
                  <a:lnTo>
                    <a:pt x="3" y="6"/>
                  </a:lnTo>
                  <a:lnTo>
                    <a:pt x="2" y="6"/>
                  </a:lnTo>
                  <a:lnTo>
                    <a:pt x="1" y="6"/>
                  </a:lnTo>
                  <a:lnTo>
                    <a:pt x="1" y="5"/>
                  </a:lnTo>
                  <a:lnTo>
                    <a:pt x="0" y="5"/>
                  </a:lnTo>
                  <a:lnTo>
                    <a:pt x="0" y="4"/>
                  </a:lnTo>
                  <a:lnTo>
                    <a:pt x="0" y="3"/>
                  </a:lnTo>
                  <a:lnTo>
                    <a:pt x="0" y="2"/>
                  </a:lnTo>
                  <a:lnTo>
                    <a:pt x="0" y="1"/>
                  </a:lnTo>
                  <a:lnTo>
                    <a:pt x="1" y="0"/>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61" name="Freeform 214"/>
            <p:cNvSpPr>
              <a:spLocks/>
            </p:cNvSpPr>
            <p:nvPr/>
          </p:nvSpPr>
          <p:spPr bwMode="auto">
            <a:xfrm>
              <a:off x="4081" y="4181"/>
              <a:ext cx="73" cy="36"/>
            </a:xfrm>
            <a:custGeom>
              <a:avLst/>
              <a:gdLst>
                <a:gd name="T0" fmla="*/ 0 w 73"/>
                <a:gd name="T1" fmla="*/ 30 h 36"/>
                <a:gd name="T2" fmla="*/ 1 w 73"/>
                <a:gd name="T3" fmla="*/ 33 h 36"/>
                <a:gd name="T4" fmla="*/ 2 w 73"/>
                <a:gd name="T5" fmla="*/ 36 h 36"/>
                <a:gd name="T6" fmla="*/ 73 w 73"/>
                <a:gd name="T7" fmla="*/ 6 h 36"/>
                <a:gd name="T8" fmla="*/ 71 w 73"/>
                <a:gd name="T9" fmla="*/ 3 h 36"/>
                <a:gd name="T10" fmla="*/ 70 w 73"/>
                <a:gd name="T11" fmla="*/ 0 h 36"/>
                <a:gd name="T12" fmla="*/ 0 w 73"/>
                <a:gd name="T13" fmla="*/ 3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36">
                  <a:moveTo>
                    <a:pt x="0" y="30"/>
                  </a:moveTo>
                  <a:lnTo>
                    <a:pt x="1" y="33"/>
                  </a:lnTo>
                  <a:lnTo>
                    <a:pt x="2" y="36"/>
                  </a:lnTo>
                  <a:lnTo>
                    <a:pt x="73" y="6"/>
                  </a:lnTo>
                  <a:lnTo>
                    <a:pt x="71" y="3"/>
                  </a:lnTo>
                  <a:lnTo>
                    <a:pt x="70"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62" name="Freeform 215"/>
            <p:cNvSpPr>
              <a:spLocks/>
            </p:cNvSpPr>
            <p:nvPr/>
          </p:nvSpPr>
          <p:spPr bwMode="auto">
            <a:xfrm>
              <a:off x="4081" y="4181"/>
              <a:ext cx="73" cy="36"/>
            </a:xfrm>
            <a:custGeom>
              <a:avLst/>
              <a:gdLst>
                <a:gd name="T0" fmla="*/ 0 w 73"/>
                <a:gd name="T1" fmla="*/ 30 h 36"/>
                <a:gd name="T2" fmla="*/ 1 w 73"/>
                <a:gd name="T3" fmla="*/ 33 h 36"/>
                <a:gd name="T4" fmla="*/ 2 w 73"/>
                <a:gd name="T5" fmla="*/ 36 h 36"/>
                <a:gd name="T6" fmla="*/ 73 w 73"/>
                <a:gd name="T7" fmla="*/ 6 h 36"/>
                <a:gd name="T8" fmla="*/ 71 w 73"/>
                <a:gd name="T9" fmla="*/ 3 h 36"/>
                <a:gd name="T10" fmla="*/ 70 w 73"/>
                <a:gd name="T11" fmla="*/ 0 h 36"/>
                <a:gd name="T12" fmla="*/ 0 w 73"/>
                <a:gd name="T13" fmla="*/ 3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36">
                  <a:moveTo>
                    <a:pt x="0" y="30"/>
                  </a:moveTo>
                  <a:lnTo>
                    <a:pt x="1" y="33"/>
                  </a:lnTo>
                  <a:lnTo>
                    <a:pt x="2" y="36"/>
                  </a:lnTo>
                  <a:lnTo>
                    <a:pt x="73" y="6"/>
                  </a:lnTo>
                  <a:lnTo>
                    <a:pt x="71" y="3"/>
                  </a:lnTo>
                  <a:lnTo>
                    <a:pt x="70" y="0"/>
                  </a:lnTo>
                  <a:lnTo>
                    <a:pt x="0"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63" name="Freeform 216"/>
            <p:cNvSpPr>
              <a:spLocks/>
            </p:cNvSpPr>
            <p:nvPr/>
          </p:nvSpPr>
          <p:spPr bwMode="auto">
            <a:xfrm>
              <a:off x="4151" y="4181"/>
              <a:ext cx="5" cy="6"/>
            </a:xfrm>
            <a:custGeom>
              <a:avLst/>
              <a:gdLst>
                <a:gd name="T0" fmla="*/ 1 w 5"/>
                <a:gd name="T1" fmla="*/ 3 h 6"/>
                <a:gd name="T2" fmla="*/ 0 w 5"/>
                <a:gd name="T3" fmla="*/ 0 h 6"/>
                <a:gd name="T4" fmla="*/ 1 w 5"/>
                <a:gd name="T5" fmla="*/ 0 h 6"/>
                <a:gd name="T6" fmla="*/ 1 w 5"/>
                <a:gd name="T7" fmla="*/ 0 h 6"/>
                <a:gd name="T8" fmla="*/ 2 w 5"/>
                <a:gd name="T9" fmla="*/ 0 h 6"/>
                <a:gd name="T10" fmla="*/ 2 w 5"/>
                <a:gd name="T11" fmla="*/ 0 h 6"/>
                <a:gd name="T12" fmla="*/ 2 w 5"/>
                <a:gd name="T13" fmla="*/ 0 h 6"/>
                <a:gd name="T14" fmla="*/ 3 w 5"/>
                <a:gd name="T15" fmla="*/ 0 h 6"/>
                <a:gd name="T16" fmla="*/ 3 w 5"/>
                <a:gd name="T17" fmla="*/ 0 h 6"/>
                <a:gd name="T18" fmla="*/ 4 w 5"/>
                <a:gd name="T19" fmla="*/ 1 h 6"/>
                <a:gd name="T20" fmla="*/ 4 w 5"/>
                <a:gd name="T21" fmla="*/ 1 h 6"/>
                <a:gd name="T22" fmla="*/ 4 w 5"/>
                <a:gd name="T23" fmla="*/ 1 h 6"/>
                <a:gd name="T24" fmla="*/ 4 w 5"/>
                <a:gd name="T25" fmla="*/ 2 h 6"/>
                <a:gd name="T26" fmla="*/ 5 w 5"/>
                <a:gd name="T27" fmla="*/ 2 h 6"/>
                <a:gd name="T28" fmla="*/ 5 w 5"/>
                <a:gd name="T29" fmla="*/ 3 h 6"/>
                <a:gd name="T30" fmla="*/ 5 w 5"/>
                <a:gd name="T31" fmla="*/ 3 h 6"/>
                <a:gd name="T32" fmla="*/ 5 w 5"/>
                <a:gd name="T33" fmla="*/ 3 h 6"/>
                <a:gd name="T34" fmla="*/ 5 w 5"/>
                <a:gd name="T35" fmla="*/ 4 h 6"/>
                <a:gd name="T36" fmla="*/ 4 w 5"/>
                <a:gd name="T37" fmla="*/ 4 h 6"/>
                <a:gd name="T38" fmla="*/ 4 w 5"/>
                <a:gd name="T39" fmla="*/ 5 h 6"/>
                <a:gd name="T40" fmla="*/ 4 w 5"/>
                <a:gd name="T41" fmla="*/ 5 h 6"/>
                <a:gd name="T42" fmla="*/ 4 w 5"/>
                <a:gd name="T43" fmla="*/ 5 h 6"/>
                <a:gd name="T44" fmla="*/ 3 w 5"/>
                <a:gd name="T45" fmla="*/ 6 h 6"/>
                <a:gd name="T46" fmla="*/ 3 w 5"/>
                <a:gd name="T47" fmla="*/ 6 h 6"/>
                <a:gd name="T48" fmla="*/ 1 w 5"/>
                <a:gd name="T49" fmla="*/ 3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 h="6">
                  <a:moveTo>
                    <a:pt x="1" y="3"/>
                  </a:moveTo>
                  <a:lnTo>
                    <a:pt x="0" y="0"/>
                  </a:lnTo>
                  <a:lnTo>
                    <a:pt x="1" y="0"/>
                  </a:lnTo>
                  <a:lnTo>
                    <a:pt x="2" y="0"/>
                  </a:lnTo>
                  <a:lnTo>
                    <a:pt x="3" y="0"/>
                  </a:lnTo>
                  <a:lnTo>
                    <a:pt x="4" y="1"/>
                  </a:lnTo>
                  <a:lnTo>
                    <a:pt x="4" y="2"/>
                  </a:lnTo>
                  <a:lnTo>
                    <a:pt x="5" y="2"/>
                  </a:lnTo>
                  <a:lnTo>
                    <a:pt x="5" y="3"/>
                  </a:lnTo>
                  <a:lnTo>
                    <a:pt x="5" y="4"/>
                  </a:lnTo>
                  <a:lnTo>
                    <a:pt x="4" y="4"/>
                  </a:lnTo>
                  <a:lnTo>
                    <a:pt x="4" y="5"/>
                  </a:lnTo>
                  <a:lnTo>
                    <a:pt x="3" y="6"/>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64" name="Freeform 217"/>
            <p:cNvSpPr>
              <a:spLocks/>
            </p:cNvSpPr>
            <p:nvPr/>
          </p:nvSpPr>
          <p:spPr bwMode="auto">
            <a:xfrm>
              <a:off x="4151" y="4181"/>
              <a:ext cx="5" cy="6"/>
            </a:xfrm>
            <a:custGeom>
              <a:avLst/>
              <a:gdLst>
                <a:gd name="T0" fmla="*/ 0 w 5"/>
                <a:gd name="T1" fmla="*/ 0 h 6"/>
                <a:gd name="T2" fmla="*/ 1 w 5"/>
                <a:gd name="T3" fmla="*/ 0 h 6"/>
                <a:gd name="T4" fmla="*/ 1 w 5"/>
                <a:gd name="T5" fmla="*/ 0 h 6"/>
                <a:gd name="T6" fmla="*/ 2 w 5"/>
                <a:gd name="T7" fmla="*/ 0 h 6"/>
                <a:gd name="T8" fmla="*/ 2 w 5"/>
                <a:gd name="T9" fmla="*/ 0 h 6"/>
                <a:gd name="T10" fmla="*/ 2 w 5"/>
                <a:gd name="T11" fmla="*/ 0 h 6"/>
                <a:gd name="T12" fmla="*/ 3 w 5"/>
                <a:gd name="T13" fmla="*/ 0 h 6"/>
                <a:gd name="T14" fmla="*/ 3 w 5"/>
                <a:gd name="T15" fmla="*/ 0 h 6"/>
                <a:gd name="T16" fmla="*/ 4 w 5"/>
                <a:gd name="T17" fmla="*/ 1 h 6"/>
                <a:gd name="T18" fmla="*/ 4 w 5"/>
                <a:gd name="T19" fmla="*/ 1 h 6"/>
                <a:gd name="T20" fmla="*/ 4 w 5"/>
                <a:gd name="T21" fmla="*/ 1 h 6"/>
                <a:gd name="T22" fmla="*/ 4 w 5"/>
                <a:gd name="T23" fmla="*/ 2 h 6"/>
                <a:gd name="T24" fmla="*/ 5 w 5"/>
                <a:gd name="T25" fmla="*/ 2 h 6"/>
                <a:gd name="T26" fmla="*/ 5 w 5"/>
                <a:gd name="T27" fmla="*/ 3 h 6"/>
                <a:gd name="T28" fmla="*/ 5 w 5"/>
                <a:gd name="T29" fmla="*/ 3 h 6"/>
                <a:gd name="T30" fmla="*/ 5 w 5"/>
                <a:gd name="T31" fmla="*/ 3 h 6"/>
                <a:gd name="T32" fmla="*/ 5 w 5"/>
                <a:gd name="T33" fmla="*/ 4 h 6"/>
                <a:gd name="T34" fmla="*/ 4 w 5"/>
                <a:gd name="T35" fmla="*/ 4 h 6"/>
                <a:gd name="T36" fmla="*/ 4 w 5"/>
                <a:gd name="T37" fmla="*/ 5 h 6"/>
                <a:gd name="T38" fmla="*/ 4 w 5"/>
                <a:gd name="T39" fmla="*/ 5 h 6"/>
                <a:gd name="T40" fmla="*/ 4 w 5"/>
                <a:gd name="T41" fmla="*/ 5 h 6"/>
                <a:gd name="T42" fmla="*/ 3 w 5"/>
                <a:gd name="T43" fmla="*/ 6 h 6"/>
                <a:gd name="T44" fmla="*/ 3 w 5"/>
                <a:gd name="T45" fmla="*/ 6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6">
                  <a:moveTo>
                    <a:pt x="0" y="0"/>
                  </a:moveTo>
                  <a:lnTo>
                    <a:pt x="1" y="0"/>
                  </a:lnTo>
                  <a:lnTo>
                    <a:pt x="2" y="0"/>
                  </a:lnTo>
                  <a:lnTo>
                    <a:pt x="3" y="0"/>
                  </a:lnTo>
                  <a:lnTo>
                    <a:pt x="4" y="1"/>
                  </a:lnTo>
                  <a:lnTo>
                    <a:pt x="4" y="2"/>
                  </a:lnTo>
                  <a:lnTo>
                    <a:pt x="5" y="2"/>
                  </a:lnTo>
                  <a:lnTo>
                    <a:pt x="5" y="3"/>
                  </a:lnTo>
                  <a:lnTo>
                    <a:pt x="5" y="4"/>
                  </a:lnTo>
                  <a:lnTo>
                    <a:pt x="4" y="4"/>
                  </a:lnTo>
                  <a:lnTo>
                    <a:pt x="4" y="5"/>
                  </a:lnTo>
                  <a:lnTo>
                    <a:pt x="3"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65" name="Freeform 218"/>
            <p:cNvSpPr>
              <a:spLocks/>
            </p:cNvSpPr>
            <p:nvPr/>
          </p:nvSpPr>
          <p:spPr bwMode="auto">
            <a:xfrm>
              <a:off x="4330" y="4036"/>
              <a:ext cx="8" cy="14"/>
            </a:xfrm>
            <a:custGeom>
              <a:avLst/>
              <a:gdLst>
                <a:gd name="T0" fmla="*/ 2 w 8"/>
                <a:gd name="T1" fmla="*/ 14 h 14"/>
                <a:gd name="T2" fmla="*/ 5 w 8"/>
                <a:gd name="T3" fmla="*/ 14 h 14"/>
                <a:gd name="T4" fmla="*/ 8 w 8"/>
                <a:gd name="T5" fmla="*/ 13 h 14"/>
                <a:gd name="T6" fmla="*/ 6 w 8"/>
                <a:gd name="T7" fmla="*/ 0 h 14"/>
                <a:gd name="T8" fmla="*/ 3 w 8"/>
                <a:gd name="T9" fmla="*/ 0 h 14"/>
                <a:gd name="T10" fmla="*/ 0 w 8"/>
                <a:gd name="T11" fmla="*/ 1 h 14"/>
                <a:gd name="T12" fmla="*/ 2 w 8"/>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4">
                  <a:moveTo>
                    <a:pt x="2" y="14"/>
                  </a:moveTo>
                  <a:lnTo>
                    <a:pt x="5" y="14"/>
                  </a:lnTo>
                  <a:lnTo>
                    <a:pt x="8" y="13"/>
                  </a:lnTo>
                  <a:lnTo>
                    <a:pt x="6" y="0"/>
                  </a:lnTo>
                  <a:lnTo>
                    <a:pt x="3" y="0"/>
                  </a:lnTo>
                  <a:lnTo>
                    <a:pt x="0" y="1"/>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66" name="Freeform 219"/>
            <p:cNvSpPr>
              <a:spLocks/>
            </p:cNvSpPr>
            <p:nvPr/>
          </p:nvSpPr>
          <p:spPr bwMode="auto">
            <a:xfrm>
              <a:off x="4330" y="4036"/>
              <a:ext cx="8" cy="14"/>
            </a:xfrm>
            <a:custGeom>
              <a:avLst/>
              <a:gdLst>
                <a:gd name="T0" fmla="*/ 2 w 8"/>
                <a:gd name="T1" fmla="*/ 14 h 14"/>
                <a:gd name="T2" fmla="*/ 5 w 8"/>
                <a:gd name="T3" fmla="*/ 14 h 14"/>
                <a:gd name="T4" fmla="*/ 8 w 8"/>
                <a:gd name="T5" fmla="*/ 13 h 14"/>
                <a:gd name="T6" fmla="*/ 6 w 8"/>
                <a:gd name="T7" fmla="*/ 0 h 14"/>
                <a:gd name="T8" fmla="*/ 3 w 8"/>
                <a:gd name="T9" fmla="*/ 0 h 14"/>
                <a:gd name="T10" fmla="*/ 0 w 8"/>
                <a:gd name="T11" fmla="*/ 1 h 14"/>
                <a:gd name="T12" fmla="*/ 2 w 8"/>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4">
                  <a:moveTo>
                    <a:pt x="2" y="14"/>
                  </a:moveTo>
                  <a:lnTo>
                    <a:pt x="5" y="14"/>
                  </a:lnTo>
                  <a:lnTo>
                    <a:pt x="8" y="13"/>
                  </a:lnTo>
                  <a:lnTo>
                    <a:pt x="6" y="0"/>
                  </a:lnTo>
                  <a:lnTo>
                    <a:pt x="3" y="0"/>
                  </a:lnTo>
                  <a:lnTo>
                    <a:pt x="0" y="1"/>
                  </a:lnTo>
                  <a:lnTo>
                    <a:pt x="2"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67" name="Freeform 220"/>
            <p:cNvSpPr>
              <a:spLocks/>
            </p:cNvSpPr>
            <p:nvPr/>
          </p:nvSpPr>
          <p:spPr bwMode="auto">
            <a:xfrm>
              <a:off x="4333" y="4035"/>
              <a:ext cx="3" cy="1"/>
            </a:xfrm>
            <a:custGeom>
              <a:avLst/>
              <a:gdLst>
                <a:gd name="T0" fmla="*/ 0 w 3"/>
                <a:gd name="T1" fmla="*/ 1 h 1"/>
                <a:gd name="T2" fmla="*/ 3 w 3"/>
                <a:gd name="T3" fmla="*/ 1 h 1"/>
                <a:gd name="T4" fmla="*/ 3 w 3"/>
                <a:gd name="T5" fmla="*/ 0 h 1"/>
                <a:gd name="T6" fmla="*/ 3 w 3"/>
                <a:gd name="T7" fmla="*/ 0 h 1"/>
                <a:gd name="T8" fmla="*/ 0 w 3"/>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0" y="1"/>
                  </a:moveTo>
                  <a:lnTo>
                    <a:pt x="3" y="1"/>
                  </a:lnTo>
                  <a:lnTo>
                    <a:pt x="3"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68" name="Freeform 221"/>
            <p:cNvSpPr>
              <a:spLocks/>
            </p:cNvSpPr>
            <p:nvPr/>
          </p:nvSpPr>
          <p:spPr bwMode="auto">
            <a:xfrm>
              <a:off x="4336" y="4035"/>
              <a:ext cx="1" cy="1"/>
            </a:xfrm>
            <a:custGeom>
              <a:avLst/>
              <a:gdLst>
                <a:gd name="T0" fmla="*/ 0 w 1"/>
                <a:gd name="T1" fmla="*/ 1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69" name="Freeform 222"/>
            <p:cNvSpPr>
              <a:spLocks/>
            </p:cNvSpPr>
            <p:nvPr/>
          </p:nvSpPr>
          <p:spPr bwMode="auto">
            <a:xfrm>
              <a:off x="4324" y="4022"/>
              <a:ext cx="12" cy="15"/>
            </a:xfrm>
            <a:custGeom>
              <a:avLst/>
              <a:gdLst>
                <a:gd name="T0" fmla="*/ 6 w 12"/>
                <a:gd name="T1" fmla="*/ 15 h 15"/>
                <a:gd name="T2" fmla="*/ 9 w 12"/>
                <a:gd name="T3" fmla="*/ 14 h 15"/>
                <a:gd name="T4" fmla="*/ 12 w 12"/>
                <a:gd name="T5" fmla="*/ 13 h 15"/>
                <a:gd name="T6" fmla="*/ 6 w 12"/>
                <a:gd name="T7" fmla="*/ 0 h 15"/>
                <a:gd name="T8" fmla="*/ 3 w 12"/>
                <a:gd name="T9" fmla="*/ 1 h 15"/>
                <a:gd name="T10" fmla="*/ 0 w 12"/>
                <a:gd name="T11" fmla="*/ 2 h 15"/>
                <a:gd name="T12" fmla="*/ 6 w 12"/>
                <a:gd name="T13" fmla="*/ 1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5">
                  <a:moveTo>
                    <a:pt x="6" y="15"/>
                  </a:moveTo>
                  <a:lnTo>
                    <a:pt x="9" y="14"/>
                  </a:lnTo>
                  <a:lnTo>
                    <a:pt x="12" y="13"/>
                  </a:lnTo>
                  <a:lnTo>
                    <a:pt x="6" y="0"/>
                  </a:lnTo>
                  <a:lnTo>
                    <a:pt x="3" y="1"/>
                  </a:lnTo>
                  <a:lnTo>
                    <a:pt x="0" y="2"/>
                  </a:lnTo>
                  <a:lnTo>
                    <a:pt x="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70" name="Freeform 223"/>
            <p:cNvSpPr>
              <a:spLocks/>
            </p:cNvSpPr>
            <p:nvPr/>
          </p:nvSpPr>
          <p:spPr bwMode="auto">
            <a:xfrm>
              <a:off x="4324" y="4022"/>
              <a:ext cx="12" cy="15"/>
            </a:xfrm>
            <a:custGeom>
              <a:avLst/>
              <a:gdLst>
                <a:gd name="T0" fmla="*/ 6 w 12"/>
                <a:gd name="T1" fmla="*/ 15 h 15"/>
                <a:gd name="T2" fmla="*/ 9 w 12"/>
                <a:gd name="T3" fmla="*/ 14 h 15"/>
                <a:gd name="T4" fmla="*/ 12 w 12"/>
                <a:gd name="T5" fmla="*/ 13 h 15"/>
                <a:gd name="T6" fmla="*/ 6 w 12"/>
                <a:gd name="T7" fmla="*/ 0 h 15"/>
                <a:gd name="T8" fmla="*/ 3 w 12"/>
                <a:gd name="T9" fmla="*/ 1 h 15"/>
                <a:gd name="T10" fmla="*/ 0 w 12"/>
                <a:gd name="T11" fmla="*/ 2 h 15"/>
                <a:gd name="T12" fmla="*/ 6 w 12"/>
                <a:gd name="T13" fmla="*/ 1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5">
                  <a:moveTo>
                    <a:pt x="6" y="15"/>
                  </a:moveTo>
                  <a:lnTo>
                    <a:pt x="9" y="14"/>
                  </a:lnTo>
                  <a:lnTo>
                    <a:pt x="12" y="13"/>
                  </a:lnTo>
                  <a:lnTo>
                    <a:pt x="6" y="0"/>
                  </a:lnTo>
                  <a:lnTo>
                    <a:pt x="3" y="1"/>
                  </a:lnTo>
                  <a:lnTo>
                    <a:pt x="0" y="2"/>
                  </a:lnTo>
                  <a:lnTo>
                    <a:pt x="6"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71" name="Freeform 224"/>
            <p:cNvSpPr>
              <a:spLocks/>
            </p:cNvSpPr>
            <p:nvPr/>
          </p:nvSpPr>
          <p:spPr bwMode="auto">
            <a:xfrm>
              <a:off x="4327" y="4021"/>
              <a:ext cx="3" cy="2"/>
            </a:xfrm>
            <a:custGeom>
              <a:avLst/>
              <a:gdLst>
                <a:gd name="T0" fmla="*/ 0 w 3"/>
                <a:gd name="T1" fmla="*/ 2 h 2"/>
                <a:gd name="T2" fmla="*/ 3 w 3"/>
                <a:gd name="T3" fmla="*/ 1 h 2"/>
                <a:gd name="T4" fmla="*/ 3 w 3"/>
                <a:gd name="T5" fmla="*/ 1 h 2"/>
                <a:gd name="T6" fmla="*/ 3 w 3"/>
                <a:gd name="T7" fmla="*/ 1 h 2"/>
                <a:gd name="T8" fmla="*/ 3 w 3"/>
                <a:gd name="T9" fmla="*/ 0 h 2"/>
                <a:gd name="T10" fmla="*/ 0 w 3"/>
                <a:gd name="T11" fmla="*/ 2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2"/>
                  </a:moveTo>
                  <a:lnTo>
                    <a:pt x="3" y="1"/>
                  </a:lnTo>
                  <a:lnTo>
                    <a:pt x="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72" name="Freeform 225"/>
            <p:cNvSpPr>
              <a:spLocks/>
            </p:cNvSpPr>
            <p:nvPr/>
          </p:nvSpPr>
          <p:spPr bwMode="auto">
            <a:xfrm>
              <a:off x="4330" y="4021"/>
              <a:ext cx="1" cy="1"/>
            </a:xfrm>
            <a:custGeom>
              <a:avLst/>
              <a:gdLst>
                <a:gd name="T0" fmla="*/ 0 w 1"/>
                <a:gd name="T1" fmla="*/ 1 h 1"/>
                <a:gd name="T2" fmla="*/ 0 w 1"/>
                <a:gd name="T3" fmla="*/ 1 h 1"/>
                <a:gd name="T4" fmla="*/ 0 w 1"/>
                <a:gd name="T5" fmla="*/ 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73" name="Freeform 226"/>
            <p:cNvSpPr>
              <a:spLocks/>
            </p:cNvSpPr>
            <p:nvPr/>
          </p:nvSpPr>
          <p:spPr bwMode="auto">
            <a:xfrm>
              <a:off x="4316" y="4010"/>
              <a:ext cx="14" cy="15"/>
            </a:xfrm>
            <a:custGeom>
              <a:avLst/>
              <a:gdLst>
                <a:gd name="T0" fmla="*/ 9 w 14"/>
                <a:gd name="T1" fmla="*/ 15 h 15"/>
                <a:gd name="T2" fmla="*/ 11 w 14"/>
                <a:gd name="T3" fmla="*/ 13 h 15"/>
                <a:gd name="T4" fmla="*/ 14 w 14"/>
                <a:gd name="T5" fmla="*/ 11 h 15"/>
                <a:gd name="T6" fmla="*/ 5 w 14"/>
                <a:gd name="T7" fmla="*/ 0 h 15"/>
                <a:gd name="T8" fmla="*/ 3 w 14"/>
                <a:gd name="T9" fmla="*/ 2 h 15"/>
                <a:gd name="T10" fmla="*/ 0 w 14"/>
                <a:gd name="T11" fmla="*/ 4 h 15"/>
                <a:gd name="T12" fmla="*/ 9 w 14"/>
                <a:gd name="T13" fmla="*/ 1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5">
                  <a:moveTo>
                    <a:pt x="9" y="15"/>
                  </a:moveTo>
                  <a:lnTo>
                    <a:pt x="11" y="13"/>
                  </a:lnTo>
                  <a:lnTo>
                    <a:pt x="14" y="11"/>
                  </a:lnTo>
                  <a:lnTo>
                    <a:pt x="5" y="0"/>
                  </a:lnTo>
                  <a:lnTo>
                    <a:pt x="3" y="2"/>
                  </a:lnTo>
                  <a:lnTo>
                    <a:pt x="0" y="4"/>
                  </a:lnTo>
                  <a:lnTo>
                    <a:pt x="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74" name="Freeform 227"/>
            <p:cNvSpPr>
              <a:spLocks/>
            </p:cNvSpPr>
            <p:nvPr/>
          </p:nvSpPr>
          <p:spPr bwMode="auto">
            <a:xfrm>
              <a:off x="4316" y="4010"/>
              <a:ext cx="14" cy="15"/>
            </a:xfrm>
            <a:custGeom>
              <a:avLst/>
              <a:gdLst>
                <a:gd name="T0" fmla="*/ 9 w 14"/>
                <a:gd name="T1" fmla="*/ 15 h 15"/>
                <a:gd name="T2" fmla="*/ 11 w 14"/>
                <a:gd name="T3" fmla="*/ 13 h 15"/>
                <a:gd name="T4" fmla="*/ 14 w 14"/>
                <a:gd name="T5" fmla="*/ 11 h 15"/>
                <a:gd name="T6" fmla="*/ 5 w 14"/>
                <a:gd name="T7" fmla="*/ 0 h 15"/>
                <a:gd name="T8" fmla="*/ 3 w 14"/>
                <a:gd name="T9" fmla="*/ 2 h 15"/>
                <a:gd name="T10" fmla="*/ 0 w 14"/>
                <a:gd name="T11" fmla="*/ 4 h 15"/>
                <a:gd name="T12" fmla="*/ 9 w 14"/>
                <a:gd name="T13" fmla="*/ 1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5">
                  <a:moveTo>
                    <a:pt x="9" y="15"/>
                  </a:moveTo>
                  <a:lnTo>
                    <a:pt x="11" y="13"/>
                  </a:lnTo>
                  <a:lnTo>
                    <a:pt x="14" y="11"/>
                  </a:lnTo>
                  <a:lnTo>
                    <a:pt x="5" y="0"/>
                  </a:lnTo>
                  <a:lnTo>
                    <a:pt x="3" y="2"/>
                  </a:lnTo>
                  <a:lnTo>
                    <a:pt x="0" y="4"/>
                  </a:lnTo>
                  <a:lnTo>
                    <a:pt x="9"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75" name="Freeform 228"/>
            <p:cNvSpPr>
              <a:spLocks/>
            </p:cNvSpPr>
            <p:nvPr/>
          </p:nvSpPr>
          <p:spPr bwMode="auto">
            <a:xfrm>
              <a:off x="4319" y="4010"/>
              <a:ext cx="2" cy="2"/>
            </a:xfrm>
            <a:custGeom>
              <a:avLst/>
              <a:gdLst>
                <a:gd name="T0" fmla="*/ 0 w 2"/>
                <a:gd name="T1" fmla="*/ 2 h 2"/>
                <a:gd name="T2" fmla="*/ 2 w 2"/>
                <a:gd name="T3" fmla="*/ 0 h 2"/>
                <a:gd name="T4" fmla="*/ 2 w 2"/>
                <a:gd name="T5" fmla="*/ 0 h 2"/>
                <a:gd name="T6" fmla="*/ 2 w 2"/>
                <a:gd name="T7" fmla="*/ 0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76" name="Freeform 229"/>
            <p:cNvSpPr>
              <a:spLocks/>
            </p:cNvSpPr>
            <p:nvPr/>
          </p:nvSpPr>
          <p:spPr bwMode="auto">
            <a:xfrm>
              <a:off x="4321" y="4010"/>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77" name="Freeform 230"/>
            <p:cNvSpPr>
              <a:spLocks/>
            </p:cNvSpPr>
            <p:nvPr/>
          </p:nvSpPr>
          <p:spPr bwMode="auto">
            <a:xfrm>
              <a:off x="4306" y="4001"/>
              <a:ext cx="15" cy="14"/>
            </a:xfrm>
            <a:custGeom>
              <a:avLst/>
              <a:gdLst>
                <a:gd name="T0" fmla="*/ 11 w 15"/>
                <a:gd name="T1" fmla="*/ 14 h 14"/>
                <a:gd name="T2" fmla="*/ 13 w 15"/>
                <a:gd name="T3" fmla="*/ 11 h 14"/>
                <a:gd name="T4" fmla="*/ 15 w 15"/>
                <a:gd name="T5" fmla="*/ 9 h 14"/>
                <a:gd name="T6" fmla="*/ 3 w 15"/>
                <a:gd name="T7" fmla="*/ 0 h 14"/>
                <a:gd name="T8" fmla="*/ 2 w 15"/>
                <a:gd name="T9" fmla="*/ 3 h 14"/>
                <a:gd name="T10" fmla="*/ 0 w 15"/>
                <a:gd name="T11" fmla="*/ 5 h 14"/>
                <a:gd name="T12" fmla="*/ 11 w 15"/>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11" y="14"/>
                  </a:moveTo>
                  <a:lnTo>
                    <a:pt x="13" y="11"/>
                  </a:lnTo>
                  <a:lnTo>
                    <a:pt x="15" y="9"/>
                  </a:lnTo>
                  <a:lnTo>
                    <a:pt x="3" y="0"/>
                  </a:lnTo>
                  <a:lnTo>
                    <a:pt x="2" y="3"/>
                  </a:lnTo>
                  <a:lnTo>
                    <a:pt x="0" y="5"/>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78" name="Freeform 231"/>
            <p:cNvSpPr>
              <a:spLocks/>
            </p:cNvSpPr>
            <p:nvPr/>
          </p:nvSpPr>
          <p:spPr bwMode="auto">
            <a:xfrm>
              <a:off x="4306" y="4001"/>
              <a:ext cx="15" cy="14"/>
            </a:xfrm>
            <a:custGeom>
              <a:avLst/>
              <a:gdLst>
                <a:gd name="T0" fmla="*/ 11 w 15"/>
                <a:gd name="T1" fmla="*/ 14 h 14"/>
                <a:gd name="T2" fmla="*/ 13 w 15"/>
                <a:gd name="T3" fmla="*/ 11 h 14"/>
                <a:gd name="T4" fmla="*/ 15 w 15"/>
                <a:gd name="T5" fmla="*/ 9 h 14"/>
                <a:gd name="T6" fmla="*/ 3 w 15"/>
                <a:gd name="T7" fmla="*/ 0 h 14"/>
                <a:gd name="T8" fmla="*/ 2 w 15"/>
                <a:gd name="T9" fmla="*/ 3 h 14"/>
                <a:gd name="T10" fmla="*/ 0 w 15"/>
                <a:gd name="T11" fmla="*/ 5 h 14"/>
                <a:gd name="T12" fmla="*/ 11 w 15"/>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11" y="14"/>
                  </a:moveTo>
                  <a:lnTo>
                    <a:pt x="13" y="11"/>
                  </a:lnTo>
                  <a:lnTo>
                    <a:pt x="15" y="9"/>
                  </a:lnTo>
                  <a:lnTo>
                    <a:pt x="3" y="0"/>
                  </a:lnTo>
                  <a:lnTo>
                    <a:pt x="2" y="3"/>
                  </a:lnTo>
                  <a:lnTo>
                    <a:pt x="0" y="5"/>
                  </a:lnTo>
                  <a:lnTo>
                    <a:pt x="11"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79" name="Freeform 232"/>
            <p:cNvSpPr>
              <a:spLocks/>
            </p:cNvSpPr>
            <p:nvPr/>
          </p:nvSpPr>
          <p:spPr bwMode="auto">
            <a:xfrm>
              <a:off x="4308" y="4001"/>
              <a:ext cx="1" cy="3"/>
            </a:xfrm>
            <a:custGeom>
              <a:avLst/>
              <a:gdLst>
                <a:gd name="T0" fmla="*/ 0 w 1"/>
                <a:gd name="T1" fmla="*/ 3 h 3"/>
                <a:gd name="T2" fmla="*/ 1 w 1"/>
                <a:gd name="T3" fmla="*/ 0 h 3"/>
                <a:gd name="T4" fmla="*/ 1 w 1"/>
                <a:gd name="T5" fmla="*/ 0 h 3"/>
                <a:gd name="T6" fmla="*/ 1 w 1"/>
                <a:gd name="T7" fmla="*/ 0 h 3"/>
                <a:gd name="T8" fmla="*/ 0 w 1"/>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3"/>
                  </a:moveTo>
                  <a:lnTo>
                    <a:pt x="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80" name="Freeform 233"/>
            <p:cNvSpPr>
              <a:spLocks/>
            </p:cNvSpPr>
            <p:nvPr/>
          </p:nvSpPr>
          <p:spPr bwMode="auto">
            <a:xfrm>
              <a:off x="4309" y="4001"/>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81" name="Freeform 234"/>
            <p:cNvSpPr>
              <a:spLocks/>
            </p:cNvSpPr>
            <p:nvPr/>
          </p:nvSpPr>
          <p:spPr bwMode="auto">
            <a:xfrm>
              <a:off x="4293" y="3996"/>
              <a:ext cx="16" cy="11"/>
            </a:xfrm>
            <a:custGeom>
              <a:avLst/>
              <a:gdLst>
                <a:gd name="T0" fmla="*/ 13 w 16"/>
                <a:gd name="T1" fmla="*/ 11 h 11"/>
                <a:gd name="T2" fmla="*/ 15 w 16"/>
                <a:gd name="T3" fmla="*/ 8 h 11"/>
                <a:gd name="T4" fmla="*/ 16 w 16"/>
                <a:gd name="T5" fmla="*/ 5 h 11"/>
                <a:gd name="T6" fmla="*/ 3 w 16"/>
                <a:gd name="T7" fmla="*/ 0 h 11"/>
                <a:gd name="T8" fmla="*/ 1 w 16"/>
                <a:gd name="T9" fmla="*/ 3 h 11"/>
                <a:gd name="T10" fmla="*/ 0 w 16"/>
                <a:gd name="T11" fmla="*/ 5 h 11"/>
                <a:gd name="T12" fmla="*/ 13 w 16"/>
                <a:gd name="T13" fmla="*/ 11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
                  <a:moveTo>
                    <a:pt x="13" y="11"/>
                  </a:moveTo>
                  <a:lnTo>
                    <a:pt x="15" y="8"/>
                  </a:lnTo>
                  <a:lnTo>
                    <a:pt x="16" y="5"/>
                  </a:lnTo>
                  <a:lnTo>
                    <a:pt x="3" y="0"/>
                  </a:lnTo>
                  <a:lnTo>
                    <a:pt x="1" y="3"/>
                  </a:lnTo>
                  <a:lnTo>
                    <a:pt x="0" y="5"/>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82" name="Freeform 235"/>
            <p:cNvSpPr>
              <a:spLocks/>
            </p:cNvSpPr>
            <p:nvPr/>
          </p:nvSpPr>
          <p:spPr bwMode="auto">
            <a:xfrm>
              <a:off x="4293" y="3996"/>
              <a:ext cx="16" cy="11"/>
            </a:xfrm>
            <a:custGeom>
              <a:avLst/>
              <a:gdLst>
                <a:gd name="T0" fmla="*/ 13 w 16"/>
                <a:gd name="T1" fmla="*/ 11 h 11"/>
                <a:gd name="T2" fmla="*/ 15 w 16"/>
                <a:gd name="T3" fmla="*/ 8 h 11"/>
                <a:gd name="T4" fmla="*/ 16 w 16"/>
                <a:gd name="T5" fmla="*/ 5 h 11"/>
                <a:gd name="T6" fmla="*/ 3 w 16"/>
                <a:gd name="T7" fmla="*/ 0 h 11"/>
                <a:gd name="T8" fmla="*/ 1 w 16"/>
                <a:gd name="T9" fmla="*/ 3 h 11"/>
                <a:gd name="T10" fmla="*/ 0 w 16"/>
                <a:gd name="T11" fmla="*/ 5 h 11"/>
                <a:gd name="T12" fmla="*/ 13 w 16"/>
                <a:gd name="T13" fmla="*/ 11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
                  <a:moveTo>
                    <a:pt x="13" y="11"/>
                  </a:moveTo>
                  <a:lnTo>
                    <a:pt x="15" y="8"/>
                  </a:lnTo>
                  <a:lnTo>
                    <a:pt x="16" y="5"/>
                  </a:lnTo>
                  <a:lnTo>
                    <a:pt x="3" y="0"/>
                  </a:lnTo>
                  <a:lnTo>
                    <a:pt x="1" y="3"/>
                  </a:lnTo>
                  <a:lnTo>
                    <a:pt x="0" y="5"/>
                  </a:lnTo>
                  <a:lnTo>
                    <a:pt x="13"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83" name="Freeform 236"/>
            <p:cNvSpPr>
              <a:spLocks/>
            </p:cNvSpPr>
            <p:nvPr/>
          </p:nvSpPr>
          <p:spPr bwMode="auto">
            <a:xfrm>
              <a:off x="4294" y="3995"/>
              <a:ext cx="2" cy="4"/>
            </a:xfrm>
            <a:custGeom>
              <a:avLst/>
              <a:gdLst>
                <a:gd name="T0" fmla="*/ 0 w 2"/>
                <a:gd name="T1" fmla="*/ 4 h 4"/>
                <a:gd name="T2" fmla="*/ 2 w 2"/>
                <a:gd name="T3" fmla="*/ 1 h 4"/>
                <a:gd name="T4" fmla="*/ 1 w 2"/>
                <a:gd name="T5" fmla="*/ 1 h 4"/>
                <a:gd name="T6" fmla="*/ 1 w 2"/>
                <a:gd name="T7" fmla="*/ 0 h 4"/>
                <a:gd name="T8" fmla="*/ 0 w 2"/>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0" y="4"/>
                  </a:moveTo>
                  <a:lnTo>
                    <a:pt x="2" y="1"/>
                  </a:lnTo>
                  <a:lnTo>
                    <a:pt x="1" y="1"/>
                  </a:lnTo>
                  <a:lnTo>
                    <a:pt x="1"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84" name="Freeform 237"/>
            <p:cNvSpPr>
              <a:spLocks/>
            </p:cNvSpPr>
            <p:nvPr/>
          </p:nvSpPr>
          <p:spPr bwMode="auto">
            <a:xfrm>
              <a:off x="4295" y="3995"/>
              <a:ext cx="1" cy="1"/>
            </a:xfrm>
            <a:custGeom>
              <a:avLst/>
              <a:gdLst>
                <a:gd name="T0" fmla="*/ 1 w 1"/>
                <a:gd name="T1" fmla="*/ 1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85" name="Freeform 238"/>
            <p:cNvSpPr>
              <a:spLocks/>
            </p:cNvSpPr>
            <p:nvPr/>
          </p:nvSpPr>
          <p:spPr bwMode="auto">
            <a:xfrm>
              <a:off x="4280" y="3994"/>
              <a:ext cx="15" cy="8"/>
            </a:xfrm>
            <a:custGeom>
              <a:avLst/>
              <a:gdLst>
                <a:gd name="T0" fmla="*/ 14 w 15"/>
                <a:gd name="T1" fmla="*/ 8 h 8"/>
                <a:gd name="T2" fmla="*/ 14 w 15"/>
                <a:gd name="T3" fmla="*/ 5 h 8"/>
                <a:gd name="T4" fmla="*/ 15 w 15"/>
                <a:gd name="T5" fmla="*/ 1 h 8"/>
                <a:gd name="T6" fmla="*/ 1 w 15"/>
                <a:gd name="T7" fmla="*/ 0 h 8"/>
                <a:gd name="T8" fmla="*/ 0 w 15"/>
                <a:gd name="T9" fmla="*/ 3 h 8"/>
                <a:gd name="T10" fmla="*/ 0 w 15"/>
                <a:gd name="T11" fmla="*/ 6 h 8"/>
                <a:gd name="T12" fmla="*/ 14 w 15"/>
                <a:gd name="T13" fmla="*/ 8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8">
                  <a:moveTo>
                    <a:pt x="14" y="8"/>
                  </a:moveTo>
                  <a:lnTo>
                    <a:pt x="14" y="5"/>
                  </a:lnTo>
                  <a:lnTo>
                    <a:pt x="15" y="1"/>
                  </a:lnTo>
                  <a:lnTo>
                    <a:pt x="1" y="0"/>
                  </a:lnTo>
                  <a:lnTo>
                    <a:pt x="0" y="3"/>
                  </a:lnTo>
                  <a:lnTo>
                    <a:pt x="0" y="6"/>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86" name="Freeform 239"/>
            <p:cNvSpPr>
              <a:spLocks/>
            </p:cNvSpPr>
            <p:nvPr/>
          </p:nvSpPr>
          <p:spPr bwMode="auto">
            <a:xfrm>
              <a:off x="4280" y="3994"/>
              <a:ext cx="15" cy="8"/>
            </a:xfrm>
            <a:custGeom>
              <a:avLst/>
              <a:gdLst>
                <a:gd name="T0" fmla="*/ 14 w 15"/>
                <a:gd name="T1" fmla="*/ 8 h 8"/>
                <a:gd name="T2" fmla="*/ 14 w 15"/>
                <a:gd name="T3" fmla="*/ 5 h 8"/>
                <a:gd name="T4" fmla="*/ 15 w 15"/>
                <a:gd name="T5" fmla="*/ 1 h 8"/>
                <a:gd name="T6" fmla="*/ 1 w 15"/>
                <a:gd name="T7" fmla="*/ 0 h 8"/>
                <a:gd name="T8" fmla="*/ 0 w 15"/>
                <a:gd name="T9" fmla="*/ 3 h 8"/>
                <a:gd name="T10" fmla="*/ 0 w 15"/>
                <a:gd name="T11" fmla="*/ 6 h 8"/>
                <a:gd name="T12" fmla="*/ 14 w 15"/>
                <a:gd name="T13" fmla="*/ 8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8">
                  <a:moveTo>
                    <a:pt x="14" y="8"/>
                  </a:moveTo>
                  <a:lnTo>
                    <a:pt x="14" y="5"/>
                  </a:lnTo>
                  <a:lnTo>
                    <a:pt x="15" y="1"/>
                  </a:lnTo>
                  <a:lnTo>
                    <a:pt x="1" y="0"/>
                  </a:lnTo>
                  <a:lnTo>
                    <a:pt x="0" y="3"/>
                  </a:lnTo>
                  <a:lnTo>
                    <a:pt x="0" y="6"/>
                  </a:lnTo>
                  <a:lnTo>
                    <a:pt x="14"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87" name="Freeform 240"/>
            <p:cNvSpPr>
              <a:spLocks/>
            </p:cNvSpPr>
            <p:nvPr/>
          </p:nvSpPr>
          <p:spPr bwMode="auto">
            <a:xfrm>
              <a:off x="4280" y="3994"/>
              <a:ext cx="1" cy="3"/>
            </a:xfrm>
            <a:custGeom>
              <a:avLst/>
              <a:gdLst>
                <a:gd name="T0" fmla="*/ 0 w 1"/>
                <a:gd name="T1" fmla="*/ 3 h 3"/>
                <a:gd name="T2" fmla="*/ 1 w 1"/>
                <a:gd name="T3" fmla="*/ 0 h 3"/>
                <a:gd name="T4" fmla="*/ 1 w 1"/>
                <a:gd name="T5" fmla="*/ 0 h 3"/>
                <a:gd name="T6" fmla="*/ 0 w 1"/>
                <a:gd name="T7" fmla="*/ 0 h 3"/>
                <a:gd name="T8" fmla="*/ 0 w 1"/>
                <a:gd name="T9" fmla="*/ 0 h 3"/>
                <a:gd name="T10" fmla="*/ 0 w 1"/>
                <a:gd name="T11" fmla="*/ 3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
                  <a:moveTo>
                    <a:pt x="0" y="3"/>
                  </a:moveTo>
                  <a:lnTo>
                    <a:pt x="1" y="0"/>
                  </a:lnTo>
                  <a:lnTo>
                    <a:pt x="0"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88" name="Freeform 241"/>
            <p:cNvSpPr>
              <a:spLocks/>
            </p:cNvSpPr>
            <p:nvPr/>
          </p:nvSpPr>
          <p:spPr bwMode="auto">
            <a:xfrm>
              <a:off x="4280" y="3994"/>
              <a:ext cx="1" cy="1"/>
            </a:xfrm>
            <a:custGeom>
              <a:avLst/>
              <a:gdLst>
                <a:gd name="T0" fmla="*/ 1 w 1"/>
                <a:gd name="T1" fmla="*/ 0 h 1"/>
                <a:gd name="T2" fmla="*/ 1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89" name="Freeform 242"/>
            <p:cNvSpPr>
              <a:spLocks/>
            </p:cNvSpPr>
            <p:nvPr/>
          </p:nvSpPr>
          <p:spPr bwMode="auto">
            <a:xfrm>
              <a:off x="4266" y="3994"/>
              <a:ext cx="15" cy="8"/>
            </a:xfrm>
            <a:custGeom>
              <a:avLst/>
              <a:gdLst>
                <a:gd name="T0" fmla="*/ 15 w 15"/>
                <a:gd name="T1" fmla="*/ 6 h 8"/>
                <a:gd name="T2" fmla="*/ 14 w 15"/>
                <a:gd name="T3" fmla="*/ 3 h 8"/>
                <a:gd name="T4" fmla="*/ 14 w 15"/>
                <a:gd name="T5" fmla="*/ 0 h 8"/>
                <a:gd name="T6" fmla="*/ 0 w 15"/>
                <a:gd name="T7" fmla="*/ 1 h 8"/>
                <a:gd name="T8" fmla="*/ 0 w 15"/>
                <a:gd name="T9" fmla="*/ 5 h 8"/>
                <a:gd name="T10" fmla="*/ 1 w 15"/>
                <a:gd name="T11" fmla="*/ 8 h 8"/>
                <a:gd name="T12" fmla="*/ 15 w 15"/>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8">
                  <a:moveTo>
                    <a:pt x="15" y="6"/>
                  </a:moveTo>
                  <a:lnTo>
                    <a:pt x="14" y="3"/>
                  </a:lnTo>
                  <a:lnTo>
                    <a:pt x="14" y="0"/>
                  </a:lnTo>
                  <a:lnTo>
                    <a:pt x="0" y="1"/>
                  </a:lnTo>
                  <a:lnTo>
                    <a:pt x="0" y="5"/>
                  </a:lnTo>
                  <a:lnTo>
                    <a:pt x="1" y="8"/>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90" name="Freeform 243"/>
            <p:cNvSpPr>
              <a:spLocks/>
            </p:cNvSpPr>
            <p:nvPr/>
          </p:nvSpPr>
          <p:spPr bwMode="auto">
            <a:xfrm>
              <a:off x="4266" y="3994"/>
              <a:ext cx="15" cy="8"/>
            </a:xfrm>
            <a:custGeom>
              <a:avLst/>
              <a:gdLst>
                <a:gd name="T0" fmla="*/ 15 w 15"/>
                <a:gd name="T1" fmla="*/ 6 h 8"/>
                <a:gd name="T2" fmla="*/ 14 w 15"/>
                <a:gd name="T3" fmla="*/ 3 h 8"/>
                <a:gd name="T4" fmla="*/ 14 w 15"/>
                <a:gd name="T5" fmla="*/ 0 h 8"/>
                <a:gd name="T6" fmla="*/ 0 w 15"/>
                <a:gd name="T7" fmla="*/ 1 h 8"/>
                <a:gd name="T8" fmla="*/ 0 w 15"/>
                <a:gd name="T9" fmla="*/ 5 h 8"/>
                <a:gd name="T10" fmla="*/ 1 w 15"/>
                <a:gd name="T11" fmla="*/ 8 h 8"/>
                <a:gd name="T12" fmla="*/ 15 w 15"/>
                <a:gd name="T13" fmla="*/ 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8">
                  <a:moveTo>
                    <a:pt x="15" y="6"/>
                  </a:moveTo>
                  <a:lnTo>
                    <a:pt x="14" y="3"/>
                  </a:lnTo>
                  <a:lnTo>
                    <a:pt x="14" y="0"/>
                  </a:lnTo>
                  <a:lnTo>
                    <a:pt x="0" y="1"/>
                  </a:lnTo>
                  <a:lnTo>
                    <a:pt x="0" y="5"/>
                  </a:lnTo>
                  <a:lnTo>
                    <a:pt x="1" y="8"/>
                  </a:lnTo>
                  <a:lnTo>
                    <a:pt x="15"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91" name="Freeform 244"/>
            <p:cNvSpPr>
              <a:spLocks/>
            </p:cNvSpPr>
            <p:nvPr/>
          </p:nvSpPr>
          <p:spPr bwMode="auto">
            <a:xfrm>
              <a:off x="4265" y="3995"/>
              <a:ext cx="1" cy="4"/>
            </a:xfrm>
            <a:custGeom>
              <a:avLst/>
              <a:gdLst>
                <a:gd name="T0" fmla="*/ 1 w 1"/>
                <a:gd name="T1" fmla="*/ 4 h 4"/>
                <a:gd name="T2" fmla="*/ 1 w 1"/>
                <a:gd name="T3" fmla="*/ 0 h 4"/>
                <a:gd name="T4" fmla="*/ 1 w 1"/>
                <a:gd name="T5" fmla="*/ 1 h 4"/>
                <a:gd name="T6" fmla="*/ 0 w 1"/>
                <a:gd name="T7" fmla="*/ 1 h 4"/>
                <a:gd name="T8" fmla="*/ 1 w 1"/>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1" y="4"/>
                  </a:moveTo>
                  <a:lnTo>
                    <a:pt x="1" y="0"/>
                  </a:lnTo>
                  <a:lnTo>
                    <a:pt x="1" y="1"/>
                  </a:lnTo>
                  <a:lnTo>
                    <a:pt x="0" y="1"/>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92" name="Freeform 245"/>
            <p:cNvSpPr>
              <a:spLocks/>
            </p:cNvSpPr>
            <p:nvPr/>
          </p:nvSpPr>
          <p:spPr bwMode="auto">
            <a:xfrm>
              <a:off x="4265" y="3995"/>
              <a:ext cx="1" cy="1"/>
            </a:xfrm>
            <a:custGeom>
              <a:avLst/>
              <a:gdLst>
                <a:gd name="T0" fmla="*/ 1 w 1"/>
                <a:gd name="T1" fmla="*/ 0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1" y="1"/>
                  </a:lnTo>
                  <a:lnTo>
                    <a:pt x="0"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93" name="Freeform 246"/>
            <p:cNvSpPr>
              <a:spLocks/>
            </p:cNvSpPr>
            <p:nvPr/>
          </p:nvSpPr>
          <p:spPr bwMode="auto">
            <a:xfrm>
              <a:off x="4252" y="3996"/>
              <a:ext cx="16" cy="11"/>
            </a:xfrm>
            <a:custGeom>
              <a:avLst/>
              <a:gdLst>
                <a:gd name="T0" fmla="*/ 16 w 16"/>
                <a:gd name="T1" fmla="*/ 5 h 11"/>
                <a:gd name="T2" fmla="*/ 14 w 16"/>
                <a:gd name="T3" fmla="*/ 3 h 11"/>
                <a:gd name="T4" fmla="*/ 13 w 16"/>
                <a:gd name="T5" fmla="*/ 0 h 11"/>
                <a:gd name="T6" fmla="*/ 0 w 16"/>
                <a:gd name="T7" fmla="*/ 5 h 11"/>
                <a:gd name="T8" fmla="*/ 1 w 16"/>
                <a:gd name="T9" fmla="*/ 8 h 11"/>
                <a:gd name="T10" fmla="*/ 2 w 16"/>
                <a:gd name="T11" fmla="*/ 11 h 11"/>
                <a:gd name="T12" fmla="*/ 16 w 16"/>
                <a:gd name="T13" fmla="*/ 5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
                  <a:moveTo>
                    <a:pt x="16" y="5"/>
                  </a:moveTo>
                  <a:lnTo>
                    <a:pt x="14" y="3"/>
                  </a:lnTo>
                  <a:lnTo>
                    <a:pt x="13" y="0"/>
                  </a:lnTo>
                  <a:lnTo>
                    <a:pt x="0" y="5"/>
                  </a:lnTo>
                  <a:lnTo>
                    <a:pt x="1" y="8"/>
                  </a:lnTo>
                  <a:lnTo>
                    <a:pt x="2" y="11"/>
                  </a:lnTo>
                  <a:lnTo>
                    <a:pt x="1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94" name="Freeform 247"/>
            <p:cNvSpPr>
              <a:spLocks/>
            </p:cNvSpPr>
            <p:nvPr/>
          </p:nvSpPr>
          <p:spPr bwMode="auto">
            <a:xfrm>
              <a:off x="4252" y="3996"/>
              <a:ext cx="16" cy="11"/>
            </a:xfrm>
            <a:custGeom>
              <a:avLst/>
              <a:gdLst>
                <a:gd name="T0" fmla="*/ 16 w 16"/>
                <a:gd name="T1" fmla="*/ 5 h 11"/>
                <a:gd name="T2" fmla="*/ 14 w 16"/>
                <a:gd name="T3" fmla="*/ 3 h 11"/>
                <a:gd name="T4" fmla="*/ 13 w 16"/>
                <a:gd name="T5" fmla="*/ 0 h 11"/>
                <a:gd name="T6" fmla="*/ 0 w 16"/>
                <a:gd name="T7" fmla="*/ 5 h 11"/>
                <a:gd name="T8" fmla="*/ 1 w 16"/>
                <a:gd name="T9" fmla="*/ 8 h 11"/>
                <a:gd name="T10" fmla="*/ 2 w 16"/>
                <a:gd name="T11" fmla="*/ 11 h 11"/>
                <a:gd name="T12" fmla="*/ 16 w 16"/>
                <a:gd name="T13" fmla="*/ 5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
                  <a:moveTo>
                    <a:pt x="16" y="5"/>
                  </a:moveTo>
                  <a:lnTo>
                    <a:pt x="14" y="3"/>
                  </a:lnTo>
                  <a:lnTo>
                    <a:pt x="13" y="0"/>
                  </a:lnTo>
                  <a:lnTo>
                    <a:pt x="0" y="5"/>
                  </a:lnTo>
                  <a:lnTo>
                    <a:pt x="1" y="8"/>
                  </a:lnTo>
                  <a:lnTo>
                    <a:pt x="2" y="11"/>
                  </a:lnTo>
                  <a:lnTo>
                    <a:pt x="16"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95" name="Freeform 248"/>
            <p:cNvSpPr>
              <a:spLocks/>
            </p:cNvSpPr>
            <p:nvPr/>
          </p:nvSpPr>
          <p:spPr bwMode="auto">
            <a:xfrm>
              <a:off x="4251" y="4001"/>
              <a:ext cx="2" cy="3"/>
            </a:xfrm>
            <a:custGeom>
              <a:avLst/>
              <a:gdLst>
                <a:gd name="T0" fmla="*/ 2 w 2"/>
                <a:gd name="T1" fmla="*/ 3 h 3"/>
                <a:gd name="T2" fmla="*/ 1 w 2"/>
                <a:gd name="T3" fmla="*/ 0 h 3"/>
                <a:gd name="T4" fmla="*/ 1 w 2"/>
                <a:gd name="T5" fmla="*/ 0 h 3"/>
                <a:gd name="T6" fmla="*/ 0 w 2"/>
                <a:gd name="T7" fmla="*/ 0 h 3"/>
                <a:gd name="T8" fmla="*/ 2 w 2"/>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3"/>
                  </a:moveTo>
                  <a:lnTo>
                    <a:pt x="1" y="0"/>
                  </a:lnTo>
                  <a:lnTo>
                    <a:pt x="0" y="0"/>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96" name="Freeform 249"/>
            <p:cNvSpPr>
              <a:spLocks/>
            </p:cNvSpPr>
            <p:nvPr/>
          </p:nvSpPr>
          <p:spPr bwMode="auto">
            <a:xfrm>
              <a:off x="4251" y="4001"/>
              <a:ext cx="1" cy="1"/>
            </a:xfrm>
            <a:custGeom>
              <a:avLst/>
              <a:gdLst>
                <a:gd name="T0" fmla="*/ 1 w 1"/>
                <a:gd name="T1" fmla="*/ 0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97" name="Freeform 250"/>
            <p:cNvSpPr>
              <a:spLocks/>
            </p:cNvSpPr>
            <p:nvPr/>
          </p:nvSpPr>
          <p:spPr bwMode="auto">
            <a:xfrm>
              <a:off x="4240" y="4001"/>
              <a:ext cx="15" cy="14"/>
            </a:xfrm>
            <a:custGeom>
              <a:avLst/>
              <a:gdLst>
                <a:gd name="T0" fmla="*/ 15 w 15"/>
                <a:gd name="T1" fmla="*/ 5 h 14"/>
                <a:gd name="T2" fmla="*/ 13 w 15"/>
                <a:gd name="T3" fmla="*/ 3 h 14"/>
                <a:gd name="T4" fmla="*/ 11 w 15"/>
                <a:gd name="T5" fmla="*/ 0 h 14"/>
                <a:gd name="T6" fmla="*/ 0 w 15"/>
                <a:gd name="T7" fmla="*/ 9 h 14"/>
                <a:gd name="T8" fmla="*/ 2 w 15"/>
                <a:gd name="T9" fmla="*/ 11 h 14"/>
                <a:gd name="T10" fmla="*/ 4 w 15"/>
                <a:gd name="T11" fmla="*/ 14 h 14"/>
                <a:gd name="T12" fmla="*/ 15 w 15"/>
                <a:gd name="T13" fmla="*/ 5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15" y="5"/>
                  </a:moveTo>
                  <a:lnTo>
                    <a:pt x="13" y="3"/>
                  </a:lnTo>
                  <a:lnTo>
                    <a:pt x="11" y="0"/>
                  </a:lnTo>
                  <a:lnTo>
                    <a:pt x="0" y="9"/>
                  </a:lnTo>
                  <a:lnTo>
                    <a:pt x="2" y="11"/>
                  </a:lnTo>
                  <a:lnTo>
                    <a:pt x="4" y="14"/>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098" name="Freeform 251"/>
            <p:cNvSpPr>
              <a:spLocks/>
            </p:cNvSpPr>
            <p:nvPr/>
          </p:nvSpPr>
          <p:spPr bwMode="auto">
            <a:xfrm>
              <a:off x="4240" y="4001"/>
              <a:ext cx="15" cy="14"/>
            </a:xfrm>
            <a:custGeom>
              <a:avLst/>
              <a:gdLst>
                <a:gd name="T0" fmla="*/ 15 w 15"/>
                <a:gd name="T1" fmla="*/ 5 h 14"/>
                <a:gd name="T2" fmla="*/ 13 w 15"/>
                <a:gd name="T3" fmla="*/ 3 h 14"/>
                <a:gd name="T4" fmla="*/ 11 w 15"/>
                <a:gd name="T5" fmla="*/ 0 h 14"/>
                <a:gd name="T6" fmla="*/ 0 w 15"/>
                <a:gd name="T7" fmla="*/ 9 h 14"/>
                <a:gd name="T8" fmla="*/ 2 w 15"/>
                <a:gd name="T9" fmla="*/ 11 h 14"/>
                <a:gd name="T10" fmla="*/ 4 w 15"/>
                <a:gd name="T11" fmla="*/ 14 h 14"/>
                <a:gd name="T12" fmla="*/ 15 w 15"/>
                <a:gd name="T13" fmla="*/ 5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15" y="5"/>
                  </a:moveTo>
                  <a:lnTo>
                    <a:pt x="13" y="3"/>
                  </a:lnTo>
                  <a:lnTo>
                    <a:pt x="11" y="0"/>
                  </a:lnTo>
                  <a:lnTo>
                    <a:pt x="0" y="9"/>
                  </a:lnTo>
                  <a:lnTo>
                    <a:pt x="2" y="11"/>
                  </a:lnTo>
                  <a:lnTo>
                    <a:pt x="4" y="14"/>
                  </a:lnTo>
                  <a:lnTo>
                    <a:pt x="15"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099" name="Freeform 252"/>
            <p:cNvSpPr>
              <a:spLocks/>
            </p:cNvSpPr>
            <p:nvPr/>
          </p:nvSpPr>
          <p:spPr bwMode="auto">
            <a:xfrm>
              <a:off x="4239" y="4010"/>
              <a:ext cx="3" cy="2"/>
            </a:xfrm>
            <a:custGeom>
              <a:avLst/>
              <a:gdLst>
                <a:gd name="T0" fmla="*/ 3 w 3"/>
                <a:gd name="T1" fmla="*/ 2 h 2"/>
                <a:gd name="T2" fmla="*/ 1 w 3"/>
                <a:gd name="T3" fmla="*/ 0 h 2"/>
                <a:gd name="T4" fmla="*/ 1 w 3"/>
                <a:gd name="T5" fmla="*/ 0 h 2"/>
                <a:gd name="T6" fmla="*/ 0 w 3"/>
                <a:gd name="T7" fmla="*/ 0 h 2"/>
                <a:gd name="T8" fmla="*/ 3 w 3"/>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2"/>
                  </a:moveTo>
                  <a:lnTo>
                    <a:pt x="1" y="0"/>
                  </a:lnTo>
                  <a:lnTo>
                    <a:pt x="0"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00" name="Freeform 253"/>
            <p:cNvSpPr>
              <a:spLocks/>
            </p:cNvSpPr>
            <p:nvPr/>
          </p:nvSpPr>
          <p:spPr bwMode="auto">
            <a:xfrm>
              <a:off x="4239" y="4010"/>
              <a:ext cx="1" cy="1"/>
            </a:xfrm>
            <a:custGeom>
              <a:avLst/>
              <a:gdLst>
                <a:gd name="T0" fmla="*/ 1 w 1"/>
                <a:gd name="T1" fmla="*/ 0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01" name="Freeform 254"/>
            <p:cNvSpPr>
              <a:spLocks/>
            </p:cNvSpPr>
            <p:nvPr/>
          </p:nvSpPr>
          <p:spPr bwMode="auto">
            <a:xfrm>
              <a:off x="4231" y="4010"/>
              <a:ext cx="13" cy="15"/>
            </a:xfrm>
            <a:custGeom>
              <a:avLst/>
              <a:gdLst>
                <a:gd name="T0" fmla="*/ 13 w 13"/>
                <a:gd name="T1" fmla="*/ 4 h 15"/>
                <a:gd name="T2" fmla="*/ 11 w 13"/>
                <a:gd name="T3" fmla="*/ 2 h 15"/>
                <a:gd name="T4" fmla="*/ 8 w 13"/>
                <a:gd name="T5" fmla="*/ 0 h 15"/>
                <a:gd name="T6" fmla="*/ 0 w 13"/>
                <a:gd name="T7" fmla="*/ 11 h 15"/>
                <a:gd name="T8" fmla="*/ 2 w 13"/>
                <a:gd name="T9" fmla="*/ 13 h 15"/>
                <a:gd name="T10" fmla="*/ 5 w 13"/>
                <a:gd name="T11" fmla="*/ 15 h 15"/>
                <a:gd name="T12" fmla="*/ 13 w 13"/>
                <a:gd name="T13" fmla="*/ 4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13" y="4"/>
                  </a:moveTo>
                  <a:lnTo>
                    <a:pt x="11" y="2"/>
                  </a:lnTo>
                  <a:lnTo>
                    <a:pt x="8" y="0"/>
                  </a:lnTo>
                  <a:lnTo>
                    <a:pt x="0" y="11"/>
                  </a:lnTo>
                  <a:lnTo>
                    <a:pt x="2" y="13"/>
                  </a:lnTo>
                  <a:lnTo>
                    <a:pt x="5" y="15"/>
                  </a:lnTo>
                  <a:lnTo>
                    <a:pt x="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02" name="Freeform 255"/>
            <p:cNvSpPr>
              <a:spLocks/>
            </p:cNvSpPr>
            <p:nvPr/>
          </p:nvSpPr>
          <p:spPr bwMode="auto">
            <a:xfrm>
              <a:off x="4231" y="4010"/>
              <a:ext cx="13" cy="15"/>
            </a:xfrm>
            <a:custGeom>
              <a:avLst/>
              <a:gdLst>
                <a:gd name="T0" fmla="*/ 13 w 13"/>
                <a:gd name="T1" fmla="*/ 4 h 15"/>
                <a:gd name="T2" fmla="*/ 11 w 13"/>
                <a:gd name="T3" fmla="*/ 2 h 15"/>
                <a:gd name="T4" fmla="*/ 8 w 13"/>
                <a:gd name="T5" fmla="*/ 0 h 15"/>
                <a:gd name="T6" fmla="*/ 0 w 13"/>
                <a:gd name="T7" fmla="*/ 11 h 15"/>
                <a:gd name="T8" fmla="*/ 2 w 13"/>
                <a:gd name="T9" fmla="*/ 13 h 15"/>
                <a:gd name="T10" fmla="*/ 5 w 13"/>
                <a:gd name="T11" fmla="*/ 15 h 15"/>
                <a:gd name="T12" fmla="*/ 13 w 13"/>
                <a:gd name="T13" fmla="*/ 4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13" y="4"/>
                  </a:moveTo>
                  <a:lnTo>
                    <a:pt x="11" y="2"/>
                  </a:lnTo>
                  <a:lnTo>
                    <a:pt x="8" y="0"/>
                  </a:lnTo>
                  <a:lnTo>
                    <a:pt x="0" y="11"/>
                  </a:lnTo>
                  <a:lnTo>
                    <a:pt x="2" y="13"/>
                  </a:lnTo>
                  <a:lnTo>
                    <a:pt x="5" y="15"/>
                  </a:lnTo>
                  <a:lnTo>
                    <a:pt x="13"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03" name="Freeform 256"/>
            <p:cNvSpPr>
              <a:spLocks/>
            </p:cNvSpPr>
            <p:nvPr/>
          </p:nvSpPr>
          <p:spPr bwMode="auto">
            <a:xfrm>
              <a:off x="4230" y="4021"/>
              <a:ext cx="3" cy="2"/>
            </a:xfrm>
            <a:custGeom>
              <a:avLst/>
              <a:gdLst>
                <a:gd name="T0" fmla="*/ 3 w 3"/>
                <a:gd name="T1" fmla="*/ 2 h 2"/>
                <a:gd name="T2" fmla="*/ 1 w 3"/>
                <a:gd name="T3" fmla="*/ 0 h 2"/>
                <a:gd name="T4" fmla="*/ 1 w 3"/>
                <a:gd name="T5" fmla="*/ 1 h 2"/>
                <a:gd name="T6" fmla="*/ 0 w 3"/>
                <a:gd name="T7" fmla="*/ 1 h 2"/>
                <a:gd name="T8" fmla="*/ 0 w 3"/>
                <a:gd name="T9" fmla="*/ 1 h 2"/>
                <a:gd name="T10" fmla="*/ 3 w 3"/>
                <a:gd name="T11" fmla="*/ 2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1" y="0"/>
                  </a:lnTo>
                  <a:lnTo>
                    <a:pt x="1" y="1"/>
                  </a:lnTo>
                  <a:lnTo>
                    <a:pt x="0" y="1"/>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04" name="Freeform 257"/>
            <p:cNvSpPr>
              <a:spLocks/>
            </p:cNvSpPr>
            <p:nvPr/>
          </p:nvSpPr>
          <p:spPr bwMode="auto">
            <a:xfrm>
              <a:off x="4230" y="4021"/>
              <a:ext cx="1" cy="1"/>
            </a:xfrm>
            <a:custGeom>
              <a:avLst/>
              <a:gdLst>
                <a:gd name="T0" fmla="*/ 1 w 1"/>
                <a:gd name="T1" fmla="*/ 0 h 1"/>
                <a:gd name="T2" fmla="*/ 1 w 1"/>
                <a:gd name="T3" fmla="*/ 1 h 1"/>
                <a:gd name="T4" fmla="*/ 0 w 1"/>
                <a:gd name="T5" fmla="*/ 1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1" y="1"/>
                  </a:lnTo>
                  <a:lnTo>
                    <a:pt x="0"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05" name="Freeform 258"/>
            <p:cNvSpPr>
              <a:spLocks/>
            </p:cNvSpPr>
            <p:nvPr/>
          </p:nvSpPr>
          <p:spPr bwMode="auto">
            <a:xfrm>
              <a:off x="4225" y="4022"/>
              <a:ext cx="11" cy="15"/>
            </a:xfrm>
            <a:custGeom>
              <a:avLst/>
              <a:gdLst>
                <a:gd name="T0" fmla="*/ 11 w 11"/>
                <a:gd name="T1" fmla="*/ 2 h 15"/>
                <a:gd name="T2" fmla="*/ 8 w 11"/>
                <a:gd name="T3" fmla="*/ 1 h 15"/>
                <a:gd name="T4" fmla="*/ 5 w 11"/>
                <a:gd name="T5" fmla="*/ 0 h 15"/>
                <a:gd name="T6" fmla="*/ 0 w 11"/>
                <a:gd name="T7" fmla="*/ 13 h 15"/>
                <a:gd name="T8" fmla="*/ 3 w 11"/>
                <a:gd name="T9" fmla="*/ 14 h 15"/>
                <a:gd name="T10" fmla="*/ 6 w 11"/>
                <a:gd name="T11" fmla="*/ 15 h 15"/>
                <a:gd name="T12" fmla="*/ 11 w 11"/>
                <a:gd name="T13" fmla="*/ 2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5">
                  <a:moveTo>
                    <a:pt x="11" y="2"/>
                  </a:moveTo>
                  <a:lnTo>
                    <a:pt x="8" y="1"/>
                  </a:lnTo>
                  <a:lnTo>
                    <a:pt x="5" y="0"/>
                  </a:lnTo>
                  <a:lnTo>
                    <a:pt x="0" y="13"/>
                  </a:lnTo>
                  <a:lnTo>
                    <a:pt x="3" y="14"/>
                  </a:lnTo>
                  <a:lnTo>
                    <a:pt x="6" y="15"/>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06" name="Freeform 259"/>
            <p:cNvSpPr>
              <a:spLocks/>
            </p:cNvSpPr>
            <p:nvPr/>
          </p:nvSpPr>
          <p:spPr bwMode="auto">
            <a:xfrm>
              <a:off x="4225" y="4022"/>
              <a:ext cx="11" cy="15"/>
            </a:xfrm>
            <a:custGeom>
              <a:avLst/>
              <a:gdLst>
                <a:gd name="T0" fmla="*/ 11 w 11"/>
                <a:gd name="T1" fmla="*/ 2 h 15"/>
                <a:gd name="T2" fmla="*/ 8 w 11"/>
                <a:gd name="T3" fmla="*/ 1 h 15"/>
                <a:gd name="T4" fmla="*/ 5 w 11"/>
                <a:gd name="T5" fmla="*/ 0 h 15"/>
                <a:gd name="T6" fmla="*/ 0 w 11"/>
                <a:gd name="T7" fmla="*/ 13 h 15"/>
                <a:gd name="T8" fmla="*/ 3 w 11"/>
                <a:gd name="T9" fmla="*/ 14 h 15"/>
                <a:gd name="T10" fmla="*/ 6 w 11"/>
                <a:gd name="T11" fmla="*/ 15 h 15"/>
                <a:gd name="T12" fmla="*/ 11 w 11"/>
                <a:gd name="T13" fmla="*/ 2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5">
                  <a:moveTo>
                    <a:pt x="11" y="2"/>
                  </a:moveTo>
                  <a:lnTo>
                    <a:pt x="8" y="1"/>
                  </a:lnTo>
                  <a:lnTo>
                    <a:pt x="5" y="0"/>
                  </a:lnTo>
                  <a:lnTo>
                    <a:pt x="0" y="13"/>
                  </a:lnTo>
                  <a:lnTo>
                    <a:pt x="3" y="14"/>
                  </a:lnTo>
                  <a:lnTo>
                    <a:pt x="6" y="15"/>
                  </a:lnTo>
                  <a:lnTo>
                    <a:pt x="11"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07" name="Freeform 260"/>
            <p:cNvSpPr>
              <a:spLocks/>
            </p:cNvSpPr>
            <p:nvPr/>
          </p:nvSpPr>
          <p:spPr bwMode="auto">
            <a:xfrm>
              <a:off x="4225" y="4035"/>
              <a:ext cx="3" cy="1"/>
            </a:xfrm>
            <a:custGeom>
              <a:avLst/>
              <a:gdLst>
                <a:gd name="T0" fmla="*/ 3 w 3"/>
                <a:gd name="T1" fmla="*/ 1 h 1"/>
                <a:gd name="T2" fmla="*/ 0 w 3"/>
                <a:gd name="T3" fmla="*/ 0 h 1"/>
                <a:gd name="T4" fmla="*/ 0 w 3"/>
                <a:gd name="T5" fmla="*/ 0 h 1"/>
                <a:gd name="T6" fmla="*/ 0 w 3"/>
                <a:gd name="T7" fmla="*/ 0 h 1"/>
                <a:gd name="T8" fmla="*/ 0 w 3"/>
                <a:gd name="T9" fmla="*/ 1 h 1"/>
                <a:gd name="T10" fmla="*/ 3 w 3"/>
                <a:gd name="T11" fmla="*/ 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1"/>
                  </a:moveTo>
                  <a:lnTo>
                    <a:pt x="0" y="0"/>
                  </a:lnTo>
                  <a:lnTo>
                    <a:pt x="0" y="1"/>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08" name="Freeform 261"/>
            <p:cNvSpPr>
              <a:spLocks/>
            </p:cNvSpPr>
            <p:nvPr/>
          </p:nvSpPr>
          <p:spPr bwMode="auto">
            <a:xfrm>
              <a:off x="4225" y="4035"/>
              <a:ext cx="1" cy="1"/>
            </a:xfrm>
            <a:custGeom>
              <a:avLst/>
              <a:gdLst>
                <a:gd name="T0" fmla="*/ 0 w 1"/>
                <a:gd name="T1" fmla="*/ 0 h 1"/>
                <a:gd name="T2" fmla="*/ 0 w 1"/>
                <a:gd name="T3" fmla="*/ 0 h 1"/>
                <a:gd name="T4" fmla="*/ 0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0"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09" name="Freeform 262"/>
            <p:cNvSpPr>
              <a:spLocks/>
            </p:cNvSpPr>
            <p:nvPr/>
          </p:nvSpPr>
          <p:spPr bwMode="auto">
            <a:xfrm>
              <a:off x="4223" y="4036"/>
              <a:ext cx="8" cy="14"/>
            </a:xfrm>
            <a:custGeom>
              <a:avLst/>
              <a:gdLst>
                <a:gd name="T0" fmla="*/ 8 w 8"/>
                <a:gd name="T1" fmla="*/ 0 h 14"/>
                <a:gd name="T2" fmla="*/ 5 w 8"/>
                <a:gd name="T3" fmla="*/ 0 h 14"/>
                <a:gd name="T4" fmla="*/ 2 w 8"/>
                <a:gd name="T5" fmla="*/ 0 h 14"/>
                <a:gd name="T6" fmla="*/ 0 w 8"/>
                <a:gd name="T7" fmla="*/ 13 h 14"/>
                <a:gd name="T8" fmla="*/ 3 w 8"/>
                <a:gd name="T9" fmla="*/ 14 h 14"/>
                <a:gd name="T10" fmla="*/ 6 w 8"/>
                <a:gd name="T11" fmla="*/ 14 h 14"/>
                <a:gd name="T12" fmla="*/ 8 w 8"/>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4">
                  <a:moveTo>
                    <a:pt x="8" y="0"/>
                  </a:moveTo>
                  <a:lnTo>
                    <a:pt x="5" y="0"/>
                  </a:lnTo>
                  <a:lnTo>
                    <a:pt x="2" y="0"/>
                  </a:lnTo>
                  <a:lnTo>
                    <a:pt x="0" y="13"/>
                  </a:lnTo>
                  <a:lnTo>
                    <a:pt x="3" y="14"/>
                  </a:lnTo>
                  <a:lnTo>
                    <a:pt x="6" y="1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10" name="Freeform 263"/>
            <p:cNvSpPr>
              <a:spLocks/>
            </p:cNvSpPr>
            <p:nvPr/>
          </p:nvSpPr>
          <p:spPr bwMode="auto">
            <a:xfrm>
              <a:off x="4223" y="4036"/>
              <a:ext cx="8" cy="14"/>
            </a:xfrm>
            <a:custGeom>
              <a:avLst/>
              <a:gdLst>
                <a:gd name="T0" fmla="*/ 8 w 8"/>
                <a:gd name="T1" fmla="*/ 0 h 14"/>
                <a:gd name="T2" fmla="*/ 5 w 8"/>
                <a:gd name="T3" fmla="*/ 0 h 14"/>
                <a:gd name="T4" fmla="*/ 2 w 8"/>
                <a:gd name="T5" fmla="*/ 0 h 14"/>
                <a:gd name="T6" fmla="*/ 0 w 8"/>
                <a:gd name="T7" fmla="*/ 13 h 14"/>
                <a:gd name="T8" fmla="*/ 3 w 8"/>
                <a:gd name="T9" fmla="*/ 14 h 14"/>
                <a:gd name="T10" fmla="*/ 6 w 8"/>
                <a:gd name="T11" fmla="*/ 14 h 14"/>
                <a:gd name="T12" fmla="*/ 8 w 8"/>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4">
                  <a:moveTo>
                    <a:pt x="8" y="0"/>
                  </a:moveTo>
                  <a:lnTo>
                    <a:pt x="5" y="0"/>
                  </a:lnTo>
                  <a:lnTo>
                    <a:pt x="2" y="0"/>
                  </a:lnTo>
                  <a:lnTo>
                    <a:pt x="0" y="13"/>
                  </a:lnTo>
                  <a:lnTo>
                    <a:pt x="3" y="14"/>
                  </a:lnTo>
                  <a:lnTo>
                    <a:pt x="6" y="14"/>
                  </a:lnTo>
                  <a:lnTo>
                    <a:pt x="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11" name="Freeform 264"/>
            <p:cNvSpPr>
              <a:spLocks/>
            </p:cNvSpPr>
            <p:nvPr/>
          </p:nvSpPr>
          <p:spPr bwMode="auto">
            <a:xfrm>
              <a:off x="4223" y="4049"/>
              <a:ext cx="3" cy="1"/>
            </a:xfrm>
            <a:custGeom>
              <a:avLst/>
              <a:gdLst>
                <a:gd name="T0" fmla="*/ 3 w 3"/>
                <a:gd name="T1" fmla="*/ 1 h 1"/>
                <a:gd name="T2" fmla="*/ 0 w 3"/>
                <a:gd name="T3" fmla="*/ 0 h 1"/>
                <a:gd name="T4" fmla="*/ 0 w 3"/>
                <a:gd name="T5" fmla="*/ 1 h 1"/>
                <a:gd name="T6" fmla="*/ 0 w 3"/>
                <a:gd name="T7" fmla="*/ 1 h 1"/>
                <a:gd name="T8" fmla="*/ 3 w 3"/>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1"/>
                  </a:moveTo>
                  <a:lnTo>
                    <a:pt x="0" y="0"/>
                  </a:lnTo>
                  <a:lnTo>
                    <a:pt x="0" y="1"/>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12" name="Freeform 265"/>
            <p:cNvSpPr>
              <a:spLocks/>
            </p:cNvSpPr>
            <p:nvPr/>
          </p:nvSpPr>
          <p:spPr bwMode="auto">
            <a:xfrm>
              <a:off x="4223" y="4049"/>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13" name="Freeform 266"/>
            <p:cNvSpPr>
              <a:spLocks/>
            </p:cNvSpPr>
            <p:nvPr/>
          </p:nvSpPr>
          <p:spPr bwMode="auto">
            <a:xfrm>
              <a:off x="4223" y="4049"/>
              <a:ext cx="8" cy="15"/>
            </a:xfrm>
            <a:custGeom>
              <a:avLst/>
              <a:gdLst>
                <a:gd name="T0" fmla="*/ 6 w 8"/>
                <a:gd name="T1" fmla="*/ 0 h 15"/>
                <a:gd name="T2" fmla="*/ 3 w 8"/>
                <a:gd name="T3" fmla="*/ 1 h 15"/>
                <a:gd name="T4" fmla="*/ 0 w 8"/>
                <a:gd name="T5" fmla="*/ 1 h 15"/>
                <a:gd name="T6" fmla="*/ 2 w 8"/>
                <a:gd name="T7" fmla="*/ 15 h 15"/>
                <a:gd name="T8" fmla="*/ 5 w 8"/>
                <a:gd name="T9" fmla="*/ 15 h 15"/>
                <a:gd name="T10" fmla="*/ 8 w 8"/>
                <a:gd name="T11" fmla="*/ 14 h 15"/>
                <a:gd name="T12" fmla="*/ 6 w 8"/>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5">
                  <a:moveTo>
                    <a:pt x="6" y="0"/>
                  </a:moveTo>
                  <a:lnTo>
                    <a:pt x="3" y="1"/>
                  </a:lnTo>
                  <a:lnTo>
                    <a:pt x="0" y="1"/>
                  </a:lnTo>
                  <a:lnTo>
                    <a:pt x="2" y="15"/>
                  </a:lnTo>
                  <a:lnTo>
                    <a:pt x="5" y="15"/>
                  </a:lnTo>
                  <a:lnTo>
                    <a:pt x="8" y="1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14" name="Freeform 267"/>
            <p:cNvSpPr>
              <a:spLocks/>
            </p:cNvSpPr>
            <p:nvPr/>
          </p:nvSpPr>
          <p:spPr bwMode="auto">
            <a:xfrm>
              <a:off x="4223" y="4049"/>
              <a:ext cx="8" cy="15"/>
            </a:xfrm>
            <a:custGeom>
              <a:avLst/>
              <a:gdLst>
                <a:gd name="T0" fmla="*/ 6 w 8"/>
                <a:gd name="T1" fmla="*/ 0 h 15"/>
                <a:gd name="T2" fmla="*/ 3 w 8"/>
                <a:gd name="T3" fmla="*/ 1 h 15"/>
                <a:gd name="T4" fmla="*/ 0 w 8"/>
                <a:gd name="T5" fmla="*/ 1 h 15"/>
                <a:gd name="T6" fmla="*/ 2 w 8"/>
                <a:gd name="T7" fmla="*/ 15 h 15"/>
                <a:gd name="T8" fmla="*/ 5 w 8"/>
                <a:gd name="T9" fmla="*/ 15 h 15"/>
                <a:gd name="T10" fmla="*/ 8 w 8"/>
                <a:gd name="T11" fmla="*/ 14 h 15"/>
                <a:gd name="T12" fmla="*/ 6 w 8"/>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5">
                  <a:moveTo>
                    <a:pt x="6" y="0"/>
                  </a:moveTo>
                  <a:lnTo>
                    <a:pt x="3" y="1"/>
                  </a:lnTo>
                  <a:lnTo>
                    <a:pt x="0" y="1"/>
                  </a:lnTo>
                  <a:lnTo>
                    <a:pt x="2" y="15"/>
                  </a:lnTo>
                  <a:lnTo>
                    <a:pt x="5" y="15"/>
                  </a:lnTo>
                  <a:lnTo>
                    <a:pt x="8" y="14"/>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15" name="Freeform 268"/>
            <p:cNvSpPr>
              <a:spLocks/>
            </p:cNvSpPr>
            <p:nvPr/>
          </p:nvSpPr>
          <p:spPr bwMode="auto">
            <a:xfrm>
              <a:off x="4225" y="4064"/>
              <a:ext cx="3" cy="1"/>
            </a:xfrm>
            <a:custGeom>
              <a:avLst/>
              <a:gdLst>
                <a:gd name="T0" fmla="*/ 3 w 3"/>
                <a:gd name="T1" fmla="*/ 0 h 1"/>
                <a:gd name="T2" fmla="*/ 0 w 3"/>
                <a:gd name="T3" fmla="*/ 0 h 1"/>
                <a:gd name="T4" fmla="*/ 0 w 3"/>
                <a:gd name="T5" fmla="*/ 0 h 1"/>
                <a:gd name="T6" fmla="*/ 0 w 3"/>
                <a:gd name="T7" fmla="*/ 1 h 1"/>
                <a:gd name="T8" fmla="*/ 0 w 3"/>
                <a:gd name="T9" fmla="*/ 1 h 1"/>
                <a:gd name="T10" fmla="*/ 3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0"/>
                  </a:moveTo>
                  <a:lnTo>
                    <a:pt x="0" y="0"/>
                  </a:lnTo>
                  <a:lnTo>
                    <a:pt x="0" y="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16" name="Freeform 269"/>
            <p:cNvSpPr>
              <a:spLocks/>
            </p:cNvSpPr>
            <p:nvPr/>
          </p:nvSpPr>
          <p:spPr bwMode="auto">
            <a:xfrm>
              <a:off x="4225" y="4064"/>
              <a:ext cx="1" cy="1"/>
            </a:xfrm>
            <a:custGeom>
              <a:avLst/>
              <a:gdLst>
                <a:gd name="T0" fmla="*/ 0 w 1"/>
                <a:gd name="T1" fmla="*/ 0 h 1"/>
                <a:gd name="T2" fmla="*/ 0 w 1"/>
                <a:gd name="T3" fmla="*/ 0 h 1"/>
                <a:gd name="T4" fmla="*/ 0 w 1"/>
                <a:gd name="T5" fmla="*/ 1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0"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17" name="Freeform 270"/>
            <p:cNvSpPr>
              <a:spLocks/>
            </p:cNvSpPr>
            <p:nvPr/>
          </p:nvSpPr>
          <p:spPr bwMode="auto">
            <a:xfrm>
              <a:off x="4225" y="4062"/>
              <a:ext cx="11" cy="16"/>
            </a:xfrm>
            <a:custGeom>
              <a:avLst/>
              <a:gdLst>
                <a:gd name="T0" fmla="*/ 6 w 11"/>
                <a:gd name="T1" fmla="*/ 0 h 16"/>
                <a:gd name="T2" fmla="*/ 3 w 11"/>
                <a:gd name="T3" fmla="*/ 2 h 16"/>
                <a:gd name="T4" fmla="*/ 0 w 11"/>
                <a:gd name="T5" fmla="*/ 3 h 16"/>
                <a:gd name="T6" fmla="*/ 5 w 11"/>
                <a:gd name="T7" fmla="*/ 16 h 16"/>
                <a:gd name="T8" fmla="*/ 8 w 11"/>
                <a:gd name="T9" fmla="*/ 14 h 16"/>
                <a:gd name="T10" fmla="*/ 11 w 11"/>
                <a:gd name="T11" fmla="*/ 13 h 16"/>
                <a:gd name="T12" fmla="*/ 6 w 11"/>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6">
                  <a:moveTo>
                    <a:pt x="6" y="0"/>
                  </a:moveTo>
                  <a:lnTo>
                    <a:pt x="3" y="2"/>
                  </a:lnTo>
                  <a:lnTo>
                    <a:pt x="0" y="3"/>
                  </a:lnTo>
                  <a:lnTo>
                    <a:pt x="5" y="16"/>
                  </a:lnTo>
                  <a:lnTo>
                    <a:pt x="8" y="14"/>
                  </a:lnTo>
                  <a:lnTo>
                    <a:pt x="11" y="13"/>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18" name="Freeform 271"/>
            <p:cNvSpPr>
              <a:spLocks/>
            </p:cNvSpPr>
            <p:nvPr/>
          </p:nvSpPr>
          <p:spPr bwMode="auto">
            <a:xfrm>
              <a:off x="4225" y="4062"/>
              <a:ext cx="11" cy="16"/>
            </a:xfrm>
            <a:custGeom>
              <a:avLst/>
              <a:gdLst>
                <a:gd name="T0" fmla="*/ 6 w 11"/>
                <a:gd name="T1" fmla="*/ 0 h 16"/>
                <a:gd name="T2" fmla="*/ 3 w 11"/>
                <a:gd name="T3" fmla="*/ 2 h 16"/>
                <a:gd name="T4" fmla="*/ 0 w 11"/>
                <a:gd name="T5" fmla="*/ 3 h 16"/>
                <a:gd name="T6" fmla="*/ 5 w 11"/>
                <a:gd name="T7" fmla="*/ 16 h 16"/>
                <a:gd name="T8" fmla="*/ 8 w 11"/>
                <a:gd name="T9" fmla="*/ 14 h 16"/>
                <a:gd name="T10" fmla="*/ 11 w 11"/>
                <a:gd name="T11" fmla="*/ 13 h 16"/>
                <a:gd name="T12" fmla="*/ 6 w 11"/>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6">
                  <a:moveTo>
                    <a:pt x="6" y="0"/>
                  </a:moveTo>
                  <a:lnTo>
                    <a:pt x="3" y="2"/>
                  </a:lnTo>
                  <a:lnTo>
                    <a:pt x="0" y="3"/>
                  </a:lnTo>
                  <a:lnTo>
                    <a:pt x="5" y="16"/>
                  </a:lnTo>
                  <a:lnTo>
                    <a:pt x="8" y="14"/>
                  </a:lnTo>
                  <a:lnTo>
                    <a:pt x="11" y="13"/>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19" name="Freeform 272"/>
            <p:cNvSpPr>
              <a:spLocks/>
            </p:cNvSpPr>
            <p:nvPr/>
          </p:nvSpPr>
          <p:spPr bwMode="auto">
            <a:xfrm>
              <a:off x="4230" y="4076"/>
              <a:ext cx="3" cy="2"/>
            </a:xfrm>
            <a:custGeom>
              <a:avLst/>
              <a:gdLst>
                <a:gd name="T0" fmla="*/ 3 w 3"/>
                <a:gd name="T1" fmla="*/ 0 h 2"/>
                <a:gd name="T2" fmla="*/ 0 w 3"/>
                <a:gd name="T3" fmla="*/ 2 h 2"/>
                <a:gd name="T4" fmla="*/ 0 w 3"/>
                <a:gd name="T5" fmla="*/ 2 h 2"/>
                <a:gd name="T6" fmla="*/ 1 w 3"/>
                <a:gd name="T7" fmla="*/ 2 h 2"/>
                <a:gd name="T8" fmla="*/ 1 w 3"/>
                <a:gd name="T9" fmla="*/ 2 h 2"/>
                <a:gd name="T10" fmla="*/ 3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0" y="2"/>
                  </a:lnTo>
                  <a:lnTo>
                    <a:pt x="1"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20" name="Freeform 273"/>
            <p:cNvSpPr>
              <a:spLocks/>
            </p:cNvSpPr>
            <p:nvPr/>
          </p:nvSpPr>
          <p:spPr bwMode="auto">
            <a:xfrm>
              <a:off x="4230" y="4078"/>
              <a:ext cx="1" cy="1"/>
            </a:xfrm>
            <a:custGeom>
              <a:avLst/>
              <a:gdLst>
                <a:gd name="T0" fmla="*/ 0 w 1"/>
                <a:gd name="T1" fmla="*/ 0 h 1"/>
                <a:gd name="T2" fmla="*/ 0 w 1"/>
                <a:gd name="T3" fmla="*/ 0 h 1"/>
                <a:gd name="T4" fmla="*/ 1 w 1"/>
                <a:gd name="T5" fmla="*/ 0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21" name="Freeform 274"/>
            <p:cNvSpPr>
              <a:spLocks/>
            </p:cNvSpPr>
            <p:nvPr/>
          </p:nvSpPr>
          <p:spPr bwMode="auto">
            <a:xfrm>
              <a:off x="4231" y="4074"/>
              <a:ext cx="13" cy="15"/>
            </a:xfrm>
            <a:custGeom>
              <a:avLst/>
              <a:gdLst>
                <a:gd name="T0" fmla="*/ 5 w 13"/>
                <a:gd name="T1" fmla="*/ 0 h 15"/>
                <a:gd name="T2" fmla="*/ 2 w 13"/>
                <a:gd name="T3" fmla="*/ 2 h 15"/>
                <a:gd name="T4" fmla="*/ 0 w 13"/>
                <a:gd name="T5" fmla="*/ 4 h 15"/>
                <a:gd name="T6" fmla="*/ 8 w 13"/>
                <a:gd name="T7" fmla="*/ 15 h 15"/>
                <a:gd name="T8" fmla="*/ 11 w 13"/>
                <a:gd name="T9" fmla="*/ 13 h 15"/>
                <a:gd name="T10" fmla="*/ 13 w 13"/>
                <a:gd name="T11" fmla="*/ 11 h 15"/>
                <a:gd name="T12" fmla="*/ 5 w 13"/>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5" y="0"/>
                  </a:moveTo>
                  <a:lnTo>
                    <a:pt x="2" y="2"/>
                  </a:lnTo>
                  <a:lnTo>
                    <a:pt x="0" y="4"/>
                  </a:lnTo>
                  <a:lnTo>
                    <a:pt x="8" y="15"/>
                  </a:lnTo>
                  <a:lnTo>
                    <a:pt x="11" y="13"/>
                  </a:lnTo>
                  <a:lnTo>
                    <a:pt x="13" y="1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22" name="Freeform 275"/>
            <p:cNvSpPr>
              <a:spLocks/>
            </p:cNvSpPr>
            <p:nvPr/>
          </p:nvSpPr>
          <p:spPr bwMode="auto">
            <a:xfrm>
              <a:off x="4231" y="4074"/>
              <a:ext cx="13" cy="15"/>
            </a:xfrm>
            <a:custGeom>
              <a:avLst/>
              <a:gdLst>
                <a:gd name="T0" fmla="*/ 5 w 13"/>
                <a:gd name="T1" fmla="*/ 0 h 15"/>
                <a:gd name="T2" fmla="*/ 2 w 13"/>
                <a:gd name="T3" fmla="*/ 2 h 15"/>
                <a:gd name="T4" fmla="*/ 0 w 13"/>
                <a:gd name="T5" fmla="*/ 4 h 15"/>
                <a:gd name="T6" fmla="*/ 8 w 13"/>
                <a:gd name="T7" fmla="*/ 15 h 15"/>
                <a:gd name="T8" fmla="*/ 11 w 13"/>
                <a:gd name="T9" fmla="*/ 13 h 15"/>
                <a:gd name="T10" fmla="*/ 13 w 13"/>
                <a:gd name="T11" fmla="*/ 11 h 15"/>
                <a:gd name="T12" fmla="*/ 5 w 13"/>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5" y="0"/>
                  </a:moveTo>
                  <a:lnTo>
                    <a:pt x="2" y="2"/>
                  </a:lnTo>
                  <a:lnTo>
                    <a:pt x="0" y="4"/>
                  </a:lnTo>
                  <a:lnTo>
                    <a:pt x="8" y="15"/>
                  </a:lnTo>
                  <a:lnTo>
                    <a:pt x="11" y="13"/>
                  </a:lnTo>
                  <a:lnTo>
                    <a:pt x="13" y="11"/>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23" name="Freeform 276"/>
            <p:cNvSpPr>
              <a:spLocks/>
            </p:cNvSpPr>
            <p:nvPr/>
          </p:nvSpPr>
          <p:spPr bwMode="auto">
            <a:xfrm>
              <a:off x="4239" y="4087"/>
              <a:ext cx="3" cy="3"/>
            </a:xfrm>
            <a:custGeom>
              <a:avLst/>
              <a:gdLst>
                <a:gd name="T0" fmla="*/ 3 w 3"/>
                <a:gd name="T1" fmla="*/ 0 h 3"/>
                <a:gd name="T2" fmla="*/ 0 w 3"/>
                <a:gd name="T3" fmla="*/ 2 h 3"/>
                <a:gd name="T4" fmla="*/ 1 w 3"/>
                <a:gd name="T5" fmla="*/ 2 h 3"/>
                <a:gd name="T6" fmla="*/ 1 w 3"/>
                <a:gd name="T7" fmla="*/ 3 h 3"/>
                <a:gd name="T8" fmla="*/ 3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3" y="0"/>
                  </a:moveTo>
                  <a:lnTo>
                    <a:pt x="0" y="2"/>
                  </a:lnTo>
                  <a:lnTo>
                    <a:pt x="1" y="2"/>
                  </a:lnTo>
                  <a:lnTo>
                    <a:pt x="1"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24" name="Freeform 277"/>
            <p:cNvSpPr>
              <a:spLocks/>
            </p:cNvSpPr>
            <p:nvPr/>
          </p:nvSpPr>
          <p:spPr bwMode="auto">
            <a:xfrm>
              <a:off x="4239" y="4089"/>
              <a:ext cx="1" cy="1"/>
            </a:xfrm>
            <a:custGeom>
              <a:avLst/>
              <a:gdLst>
                <a:gd name="T0" fmla="*/ 0 w 1"/>
                <a:gd name="T1" fmla="*/ 0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1" y="0"/>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25" name="Freeform 278"/>
            <p:cNvSpPr>
              <a:spLocks/>
            </p:cNvSpPr>
            <p:nvPr/>
          </p:nvSpPr>
          <p:spPr bwMode="auto">
            <a:xfrm>
              <a:off x="4240" y="4085"/>
              <a:ext cx="15" cy="13"/>
            </a:xfrm>
            <a:custGeom>
              <a:avLst/>
              <a:gdLst>
                <a:gd name="T0" fmla="*/ 4 w 15"/>
                <a:gd name="T1" fmla="*/ 0 h 13"/>
                <a:gd name="T2" fmla="*/ 2 w 15"/>
                <a:gd name="T3" fmla="*/ 2 h 13"/>
                <a:gd name="T4" fmla="*/ 0 w 15"/>
                <a:gd name="T5" fmla="*/ 5 h 13"/>
                <a:gd name="T6" fmla="*/ 11 w 15"/>
                <a:gd name="T7" fmla="*/ 13 h 13"/>
                <a:gd name="T8" fmla="*/ 13 w 15"/>
                <a:gd name="T9" fmla="*/ 11 h 13"/>
                <a:gd name="T10" fmla="*/ 15 w 15"/>
                <a:gd name="T11" fmla="*/ 8 h 13"/>
                <a:gd name="T12" fmla="*/ 4 w 15"/>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3">
                  <a:moveTo>
                    <a:pt x="4" y="0"/>
                  </a:moveTo>
                  <a:lnTo>
                    <a:pt x="2" y="2"/>
                  </a:lnTo>
                  <a:lnTo>
                    <a:pt x="0" y="5"/>
                  </a:lnTo>
                  <a:lnTo>
                    <a:pt x="11" y="13"/>
                  </a:lnTo>
                  <a:lnTo>
                    <a:pt x="13" y="11"/>
                  </a:lnTo>
                  <a:lnTo>
                    <a:pt x="15" y="8"/>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26" name="Freeform 279"/>
            <p:cNvSpPr>
              <a:spLocks/>
            </p:cNvSpPr>
            <p:nvPr/>
          </p:nvSpPr>
          <p:spPr bwMode="auto">
            <a:xfrm>
              <a:off x="4240" y="4085"/>
              <a:ext cx="15" cy="13"/>
            </a:xfrm>
            <a:custGeom>
              <a:avLst/>
              <a:gdLst>
                <a:gd name="T0" fmla="*/ 4 w 15"/>
                <a:gd name="T1" fmla="*/ 0 h 13"/>
                <a:gd name="T2" fmla="*/ 2 w 15"/>
                <a:gd name="T3" fmla="*/ 2 h 13"/>
                <a:gd name="T4" fmla="*/ 0 w 15"/>
                <a:gd name="T5" fmla="*/ 5 h 13"/>
                <a:gd name="T6" fmla="*/ 11 w 15"/>
                <a:gd name="T7" fmla="*/ 13 h 13"/>
                <a:gd name="T8" fmla="*/ 13 w 15"/>
                <a:gd name="T9" fmla="*/ 11 h 13"/>
                <a:gd name="T10" fmla="*/ 15 w 15"/>
                <a:gd name="T11" fmla="*/ 8 h 13"/>
                <a:gd name="T12" fmla="*/ 4 w 15"/>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3">
                  <a:moveTo>
                    <a:pt x="4" y="0"/>
                  </a:moveTo>
                  <a:lnTo>
                    <a:pt x="2" y="2"/>
                  </a:lnTo>
                  <a:lnTo>
                    <a:pt x="0" y="5"/>
                  </a:lnTo>
                  <a:lnTo>
                    <a:pt x="11" y="13"/>
                  </a:lnTo>
                  <a:lnTo>
                    <a:pt x="13" y="11"/>
                  </a:lnTo>
                  <a:lnTo>
                    <a:pt x="15" y="8"/>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27" name="Freeform 280"/>
            <p:cNvSpPr>
              <a:spLocks/>
            </p:cNvSpPr>
            <p:nvPr/>
          </p:nvSpPr>
          <p:spPr bwMode="auto">
            <a:xfrm>
              <a:off x="4251" y="4096"/>
              <a:ext cx="2" cy="3"/>
            </a:xfrm>
            <a:custGeom>
              <a:avLst/>
              <a:gdLst>
                <a:gd name="T0" fmla="*/ 2 w 2"/>
                <a:gd name="T1" fmla="*/ 0 h 3"/>
                <a:gd name="T2" fmla="*/ 0 w 2"/>
                <a:gd name="T3" fmla="*/ 2 h 3"/>
                <a:gd name="T4" fmla="*/ 0 w 2"/>
                <a:gd name="T5" fmla="*/ 2 h 3"/>
                <a:gd name="T6" fmla="*/ 1 w 2"/>
                <a:gd name="T7" fmla="*/ 3 h 3"/>
                <a:gd name="T8" fmla="*/ 2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0"/>
                  </a:moveTo>
                  <a:lnTo>
                    <a:pt x="0" y="2"/>
                  </a:lnTo>
                  <a:lnTo>
                    <a:pt x="1"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28" name="Freeform 281"/>
            <p:cNvSpPr>
              <a:spLocks/>
            </p:cNvSpPr>
            <p:nvPr/>
          </p:nvSpPr>
          <p:spPr bwMode="auto">
            <a:xfrm>
              <a:off x="4251" y="4098"/>
              <a:ext cx="1" cy="1"/>
            </a:xfrm>
            <a:custGeom>
              <a:avLst/>
              <a:gdLst>
                <a:gd name="T0" fmla="*/ 0 w 1"/>
                <a:gd name="T1" fmla="*/ 0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lnTo>
                    <a:pt x="1"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29" name="Freeform 282"/>
            <p:cNvSpPr>
              <a:spLocks/>
            </p:cNvSpPr>
            <p:nvPr/>
          </p:nvSpPr>
          <p:spPr bwMode="auto">
            <a:xfrm>
              <a:off x="4252" y="4093"/>
              <a:ext cx="16" cy="11"/>
            </a:xfrm>
            <a:custGeom>
              <a:avLst/>
              <a:gdLst>
                <a:gd name="T0" fmla="*/ 2 w 16"/>
                <a:gd name="T1" fmla="*/ 0 h 11"/>
                <a:gd name="T2" fmla="*/ 1 w 16"/>
                <a:gd name="T3" fmla="*/ 3 h 11"/>
                <a:gd name="T4" fmla="*/ 0 w 16"/>
                <a:gd name="T5" fmla="*/ 6 h 11"/>
                <a:gd name="T6" fmla="*/ 13 w 16"/>
                <a:gd name="T7" fmla="*/ 11 h 11"/>
                <a:gd name="T8" fmla="*/ 14 w 16"/>
                <a:gd name="T9" fmla="*/ 8 h 11"/>
                <a:gd name="T10" fmla="*/ 16 w 16"/>
                <a:gd name="T11" fmla="*/ 5 h 11"/>
                <a:gd name="T12" fmla="*/ 2 w 16"/>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
                  <a:moveTo>
                    <a:pt x="2" y="0"/>
                  </a:moveTo>
                  <a:lnTo>
                    <a:pt x="1" y="3"/>
                  </a:lnTo>
                  <a:lnTo>
                    <a:pt x="0" y="6"/>
                  </a:lnTo>
                  <a:lnTo>
                    <a:pt x="13" y="11"/>
                  </a:lnTo>
                  <a:lnTo>
                    <a:pt x="14" y="8"/>
                  </a:lnTo>
                  <a:lnTo>
                    <a:pt x="16" y="5"/>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30" name="Freeform 283"/>
            <p:cNvSpPr>
              <a:spLocks/>
            </p:cNvSpPr>
            <p:nvPr/>
          </p:nvSpPr>
          <p:spPr bwMode="auto">
            <a:xfrm>
              <a:off x="4252" y="4093"/>
              <a:ext cx="16" cy="11"/>
            </a:xfrm>
            <a:custGeom>
              <a:avLst/>
              <a:gdLst>
                <a:gd name="T0" fmla="*/ 2 w 16"/>
                <a:gd name="T1" fmla="*/ 0 h 11"/>
                <a:gd name="T2" fmla="*/ 1 w 16"/>
                <a:gd name="T3" fmla="*/ 3 h 11"/>
                <a:gd name="T4" fmla="*/ 0 w 16"/>
                <a:gd name="T5" fmla="*/ 6 h 11"/>
                <a:gd name="T6" fmla="*/ 13 w 16"/>
                <a:gd name="T7" fmla="*/ 11 h 11"/>
                <a:gd name="T8" fmla="*/ 14 w 16"/>
                <a:gd name="T9" fmla="*/ 8 h 11"/>
                <a:gd name="T10" fmla="*/ 16 w 16"/>
                <a:gd name="T11" fmla="*/ 5 h 11"/>
                <a:gd name="T12" fmla="*/ 2 w 16"/>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
                  <a:moveTo>
                    <a:pt x="2" y="0"/>
                  </a:moveTo>
                  <a:lnTo>
                    <a:pt x="1" y="3"/>
                  </a:lnTo>
                  <a:lnTo>
                    <a:pt x="0" y="6"/>
                  </a:lnTo>
                  <a:lnTo>
                    <a:pt x="13" y="11"/>
                  </a:lnTo>
                  <a:lnTo>
                    <a:pt x="14" y="8"/>
                  </a:lnTo>
                  <a:lnTo>
                    <a:pt x="16" y="5"/>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31" name="Freeform 284"/>
            <p:cNvSpPr>
              <a:spLocks/>
            </p:cNvSpPr>
            <p:nvPr/>
          </p:nvSpPr>
          <p:spPr bwMode="auto">
            <a:xfrm>
              <a:off x="4265" y="4101"/>
              <a:ext cx="1" cy="3"/>
            </a:xfrm>
            <a:custGeom>
              <a:avLst/>
              <a:gdLst>
                <a:gd name="T0" fmla="*/ 1 w 1"/>
                <a:gd name="T1" fmla="*/ 0 h 3"/>
                <a:gd name="T2" fmla="*/ 0 w 1"/>
                <a:gd name="T3" fmla="*/ 3 h 3"/>
                <a:gd name="T4" fmla="*/ 0 w 1"/>
                <a:gd name="T5" fmla="*/ 3 h 3"/>
                <a:gd name="T6" fmla="*/ 1 w 1"/>
                <a:gd name="T7" fmla="*/ 3 h 3"/>
                <a:gd name="T8" fmla="*/ 1 w 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0"/>
                  </a:moveTo>
                  <a:lnTo>
                    <a:pt x="0" y="3"/>
                  </a:lnTo>
                  <a:lnTo>
                    <a:pt x="1"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32" name="Freeform 285"/>
            <p:cNvSpPr>
              <a:spLocks/>
            </p:cNvSpPr>
            <p:nvPr/>
          </p:nvSpPr>
          <p:spPr bwMode="auto">
            <a:xfrm>
              <a:off x="4265" y="4104"/>
              <a:ext cx="1" cy="1"/>
            </a:xfrm>
            <a:custGeom>
              <a:avLst/>
              <a:gdLst>
                <a:gd name="T0" fmla="*/ 0 w 1"/>
                <a:gd name="T1" fmla="*/ 0 h 1"/>
                <a:gd name="T2" fmla="*/ 0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33" name="Freeform 286"/>
            <p:cNvSpPr>
              <a:spLocks/>
            </p:cNvSpPr>
            <p:nvPr/>
          </p:nvSpPr>
          <p:spPr bwMode="auto">
            <a:xfrm>
              <a:off x="4266" y="4098"/>
              <a:ext cx="15" cy="8"/>
            </a:xfrm>
            <a:custGeom>
              <a:avLst/>
              <a:gdLst>
                <a:gd name="T0" fmla="*/ 1 w 15"/>
                <a:gd name="T1" fmla="*/ 0 h 8"/>
                <a:gd name="T2" fmla="*/ 0 w 15"/>
                <a:gd name="T3" fmla="*/ 3 h 8"/>
                <a:gd name="T4" fmla="*/ 0 w 15"/>
                <a:gd name="T5" fmla="*/ 6 h 8"/>
                <a:gd name="T6" fmla="*/ 14 w 15"/>
                <a:gd name="T7" fmla="*/ 8 h 8"/>
                <a:gd name="T8" fmla="*/ 14 w 15"/>
                <a:gd name="T9" fmla="*/ 5 h 8"/>
                <a:gd name="T10" fmla="*/ 15 w 15"/>
                <a:gd name="T11" fmla="*/ 2 h 8"/>
                <a:gd name="T12" fmla="*/ 1 w 15"/>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8">
                  <a:moveTo>
                    <a:pt x="1" y="0"/>
                  </a:moveTo>
                  <a:lnTo>
                    <a:pt x="0" y="3"/>
                  </a:lnTo>
                  <a:lnTo>
                    <a:pt x="0" y="6"/>
                  </a:lnTo>
                  <a:lnTo>
                    <a:pt x="14" y="8"/>
                  </a:lnTo>
                  <a:lnTo>
                    <a:pt x="14" y="5"/>
                  </a:lnTo>
                  <a:lnTo>
                    <a:pt x="15"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34" name="Freeform 287"/>
            <p:cNvSpPr>
              <a:spLocks/>
            </p:cNvSpPr>
            <p:nvPr/>
          </p:nvSpPr>
          <p:spPr bwMode="auto">
            <a:xfrm>
              <a:off x="4266" y="4098"/>
              <a:ext cx="15" cy="8"/>
            </a:xfrm>
            <a:custGeom>
              <a:avLst/>
              <a:gdLst>
                <a:gd name="T0" fmla="*/ 1 w 15"/>
                <a:gd name="T1" fmla="*/ 0 h 8"/>
                <a:gd name="T2" fmla="*/ 0 w 15"/>
                <a:gd name="T3" fmla="*/ 3 h 8"/>
                <a:gd name="T4" fmla="*/ 0 w 15"/>
                <a:gd name="T5" fmla="*/ 6 h 8"/>
                <a:gd name="T6" fmla="*/ 14 w 15"/>
                <a:gd name="T7" fmla="*/ 8 h 8"/>
                <a:gd name="T8" fmla="*/ 14 w 15"/>
                <a:gd name="T9" fmla="*/ 5 h 8"/>
                <a:gd name="T10" fmla="*/ 15 w 15"/>
                <a:gd name="T11" fmla="*/ 2 h 8"/>
                <a:gd name="T12" fmla="*/ 1 w 15"/>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8">
                  <a:moveTo>
                    <a:pt x="1" y="0"/>
                  </a:moveTo>
                  <a:lnTo>
                    <a:pt x="0" y="3"/>
                  </a:lnTo>
                  <a:lnTo>
                    <a:pt x="0" y="6"/>
                  </a:lnTo>
                  <a:lnTo>
                    <a:pt x="14" y="8"/>
                  </a:lnTo>
                  <a:lnTo>
                    <a:pt x="14" y="5"/>
                  </a:lnTo>
                  <a:lnTo>
                    <a:pt x="15" y="2"/>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35" name="Freeform 288"/>
            <p:cNvSpPr>
              <a:spLocks/>
            </p:cNvSpPr>
            <p:nvPr/>
          </p:nvSpPr>
          <p:spPr bwMode="auto">
            <a:xfrm>
              <a:off x="4280" y="4103"/>
              <a:ext cx="1" cy="3"/>
            </a:xfrm>
            <a:custGeom>
              <a:avLst/>
              <a:gdLst>
                <a:gd name="T0" fmla="*/ 0 w 1"/>
                <a:gd name="T1" fmla="*/ 0 h 3"/>
                <a:gd name="T2" fmla="*/ 0 w 1"/>
                <a:gd name="T3" fmla="*/ 3 h 3"/>
                <a:gd name="T4" fmla="*/ 0 w 1"/>
                <a:gd name="T5" fmla="*/ 3 h 3"/>
                <a:gd name="T6" fmla="*/ 1 w 1"/>
                <a:gd name="T7" fmla="*/ 3 h 3"/>
                <a:gd name="T8" fmla="*/ 1 w 1"/>
                <a:gd name="T9" fmla="*/ 3 h 3"/>
                <a:gd name="T10" fmla="*/ 0 w 1"/>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
                  <a:moveTo>
                    <a:pt x="0" y="0"/>
                  </a:moveTo>
                  <a:lnTo>
                    <a:pt x="0" y="3"/>
                  </a:lnTo>
                  <a:lnTo>
                    <a:pt x="1"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36" name="Freeform 289"/>
            <p:cNvSpPr>
              <a:spLocks/>
            </p:cNvSpPr>
            <p:nvPr/>
          </p:nvSpPr>
          <p:spPr bwMode="auto">
            <a:xfrm>
              <a:off x="4280" y="4106"/>
              <a:ext cx="1" cy="1"/>
            </a:xfrm>
            <a:custGeom>
              <a:avLst/>
              <a:gdLst>
                <a:gd name="T0" fmla="*/ 0 w 1"/>
                <a:gd name="T1" fmla="*/ 0 h 1"/>
                <a:gd name="T2" fmla="*/ 0 w 1"/>
                <a:gd name="T3" fmla="*/ 0 h 1"/>
                <a:gd name="T4" fmla="*/ 1 w 1"/>
                <a:gd name="T5" fmla="*/ 0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37" name="Freeform 290"/>
            <p:cNvSpPr>
              <a:spLocks/>
            </p:cNvSpPr>
            <p:nvPr/>
          </p:nvSpPr>
          <p:spPr bwMode="auto">
            <a:xfrm>
              <a:off x="4280" y="4098"/>
              <a:ext cx="15" cy="8"/>
            </a:xfrm>
            <a:custGeom>
              <a:avLst/>
              <a:gdLst>
                <a:gd name="T0" fmla="*/ 0 w 15"/>
                <a:gd name="T1" fmla="*/ 2 h 8"/>
                <a:gd name="T2" fmla="*/ 0 w 15"/>
                <a:gd name="T3" fmla="*/ 5 h 8"/>
                <a:gd name="T4" fmla="*/ 1 w 15"/>
                <a:gd name="T5" fmla="*/ 8 h 8"/>
                <a:gd name="T6" fmla="*/ 15 w 15"/>
                <a:gd name="T7" fmla="*/ 6 h 8"/>
                <a:gd name="T8" fmla="*/ 14 w 15"/>
                <a:gd name="T9" fmla="*/ 3 h 8"/>
                <a:gd name="T10" fmla="*/ 14 w 15"/>
                <a:gd name="T11" fmla="*/ 0 h 8"/>
                <a:gd name="T12" fmla="*/ 0 w 15"/>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8">
                  <a:moveTo>
                    <a:pt x="0" y="2"/>
                  </a:moveTo>
                  <a:lnTo>
                    <a:pt x="0" y="5"/>
                  </a:lnTo>
                  <a:lnTo>
                    <a:pt x="1" y="8"/>
                  </a:lnTo>
                  <a:lnTo>
                    <a:pt x="15" y="6"/>
                  </a:lnTo>
                  <a:lnTo>
                    <a:pt x="14" y="3"/>
                  </a:lnTo>
                  <a:lnTo>
                    <a:pt x="1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38" name="Freeform 291"/>
            <p:cNvSpPr>
              <a:spLocks/>
            </p:cNvSpPr>
            <p:nvPr/>
          </p:nvSpPr>
          <p:spPr bwMode="auto">
            <a:xfrm>
              <a:off x="4280" y="4098"/>
              <a:ext cx="15" cy="8"/>
            </a:xfrm>
            <a:custGeom>
              <a:avLst/>
              <a:gdLst>
                <a:gd name="T0" fmla="*/ 0 w 15"/>
                <a:gd name="T1" fmla="*/ 2 h 8"/>
                <a:gd name="T2" fmla="*/ 0 w 15"/>
                <a:gd name="T3" fmla="*/ 5 h 8"/>
                <a:gd name="T4" fmla="*/ 1 w 15"/>
                <a:gd name="T5" fmla="*/ 8 h 8"/>
                <a:gd name="T6" fmla="*/ 15 w 15"/>
                <a:gd name="T7" fmla="*/ 6 h 8"/>
                <a:gd name="T8" fmla="*/ 14 w 15"/>
                <a:gd name="T9" fmla="*/ 3 h 8"/>
                <a:gd name="T10" fmla="*/ 14 w 15"/>
                <a:gd name="T11" fmla="*/ 0 h 8"/>
                <a:gd name="T12" fmla="*/ 0 w 15"/>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8">
                  <a:moveTo>
                    <a:pt x="0" y="2"/>
                  </a:moveTo>
                  <a:lnTo>
                    <a:pt x="0" y="5"/>
                  </a:lnTo>
                  <a:lnTo>
                    <a:pt x="1" y="8"/>
                  </a:lnTo>
                  <a:lnTo>
                    <a:pt x="15" y="6"/>
                  </a:lnTo>
                  <a:lnTo>
                    <a:pt x="14" y="3"/>
                  </a:lnTo>
                  <a:lnTo>
                    <a:pt x="14" y="0"/>
                  </a:lnTo>
                  <a:lnTo>
                    <a:pt x="0"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39" name="Freeform 292"/>
            <p:cNvSpPr>
              <a:spLocks/>
            </p:cNvSpPr>
            <p:nvPr/>
          </p:nvSpPr>
          <p:spPr bwMode="auto">
            <a:xfrm>
              <a:off x="4294" y="4101"/>
              <a:ext cx="2" cy="3"/>
            </a:xfrm>
            <a:custGeom>
              <a:avLst/>
              <a:gdLst>
                <a:gd name="T0" fmla="*/ 0 w 2"/>
                <a:gd name="T1" fmla="*/ 0 h 3"/>
                <a:gd name="T2" fmla="*/ 1 w 2"/>
                <a:gd name="T3" fmla="*/ 3 h 3"/>
                <a:gd name="T4" fmla="*/ 1 w 2"/>
                <a:gd name="T5" fmla="*/ 3 h 3"/>
                <a:gd name="T6" fmla="*/ 2 w 2"/>
                <a:gd name="T7" fmla="*/ 3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1" y="3"/>
                  </a:lnTo>
                  <a:lnTo>
                    <a:pt x="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40" name="Freeform 293"/>
            <p:cNvSpPr>
              <a:spLocks/>
            </p:cNvSpPr>
            <p:nvPr/>
          </p:nvSpPr>
          <p:spPr bwMode="auto">
            <a:xfrm>
              <a:off x="4295" y="4104"/>
              <a:ext cx="1" cy="1"/>
            </a:xfrm>
            <a:custGeom>
              <a:avLst/>
              <a:gdLst>
                <a:gd name="T0" fmla="*/ 0 w 1"/>
                <a:gd name="T1" fmla="*/ 0 h 1"/>
                <a:gd name="T2" fmla="*/ 0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lnTo>
                    <a:pt x="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41" name="Freeform 294"/>
            <p:cNvSpPr>
              <a:spLocks/>
            </p:cNvSpPr>
            <p:nvPr/>
          </p:nvSpPr>
          <p:spPr bwMode="auto">
            <a:xfrm>
              <a:off x="4293" y="4093"/>
              <a:ext cx="16" cy="11"/>
            </a:xfrm>
            <a:custGeom>
              <a:avLst/>
              <a:gdLst>
                <a:gd name="T0" fmla="*/ 0 w 16"/>
                <a:gd name="T1" fmla="*/ 5 h 11"/>
                <a:gd name="T2" fmla="*/ 1 w 16"/>
                <a:gd name="T3" fmla="*/ 8 h 11"/>
                <a:gd name="T4" fmla="*/ 3 w 16"/>
                <a:gd name="T5" fmla="*/ 11 h 11"/>
                <a:gd name="T6" fmla="*/ 16 w 16"/>
                <a:gd name="T7" fmla="*/ 6 h 11"/>
                <a:gd name="T8" fmla="*/ 15 w 16"/>
                <a:gd name="T9" fmla="*/ 3 h 11"/>
                <a:gd name="T10" fmla="*/ 13 w 16"/>
                <a:gd name="T11" fmla="*/ 0 h 11"/>
                <a:gd name="T12" fmla="*/ 0 w 16"/>
                <a:gd name="T13" fmla="*/ 5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
                  <a:moveTo>
                    <a:pt x="0" y="5"/>
                  </a:moveTo>
                  <a:lnTo>
                    <a:pt x="1" y="8"/>
                  </a:lnTo>
                  <a:lnTo>
                    <a:pt x="3" y="11"/>
                  </a:lnTo>
                  <a:lnTo>
                    <a:pt x="16" y="6"/>
                  </a:lnTo>
                  <a:lnTo>
                    <a:pt x="15" y="3"/>
                  </a:lnTo>
                  <a:lnTo>
                    <a:pt x="1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42" name="Freeform 295"/>
            <p:cNvSpPr>
              <a:spLocks/>
            </p:cNvSpPr>
            <p:nvPr/>
          </p:nvSpPr>
          <p:spPr bwMode="auto">
            <a:xfrm>
              <a:off x="4293" y="4093"/>
              <a:ext cx="16" cy="11"/>
            </a:xfrm>
            <a:custGeom>
              <a:avLst/>
              <a:gdLst>
                <a:gd name="T0" fmla="*/ 0 w 16"/>
                <a:gd name="T1" fmla="*/ 5 h 11"/>
                <a:gd name="T2" fmla="*/ 1 w 16"/>
                <a:gd name="T3" fmla="*/ 8 h 11"/>
                <a:gd name="T4" fmla="*/ 3 w 16"/>
                <a:gd name="T5" fmla="*/ 11 h 11"/>
                <a:gd name="T6" fmla="*/ 16 w 16"/>
                <a:gd name="T7" fmla="*/ 6 h 11"/>
                <a:gd name="T8" fmla="*/ 15 w 16"/>
                <a:gd name="T9" fmla="*/ 3 h 11"/>
                <a:gd name="T10" fmla="*/ 13 w 16"/>
                <a:gd name="T11" fmla="*/ 0 h 11"/>
                <a:gd name="T12" fmla="*/ 0 w 16"/>
                <a:gd name="T13" fmla="*/ 5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1">
                  <a:moveTo>
                    <a:pt x="0" y="5"/>
                  </a:moveTo>
                  <a:lnTo>
                    <a:pt x="1" y="8"/>
                  </a:lnTo>
                  <a:lnTo>
                    <a:pt x="3" y="11"/>
                  </a:lnTo>
                  <a:lnTo>
                    <a:pt x="16" y="6"/>
                  </a:lnTo>
                  <a:lnTo>
                    <a:pt x="15" y="3"/>
                  </a:lnTo>
                  <a:lnTo>
                    <a:pt x="13"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43" name="Freeform 296"/>
            <p:cNvSpPr>
              <a:spLocks/>
            </p:cNvSpPr>
            <p:nvPr/>
          </p:nvSpPr>
          <p:spPr bwMode="auto">
            <a:xfrm>
              <a:off x="4308" y="4096"/>
              <a:ext cx="1" cy="3"/>
            </a:xfrm>
            <a:custGeom>
              <a:avLst/>
              <a:gdLst>
                <a:gd name="T0" fmla="*/ 0 w 1"/>
                <a:gd name="T1" fmla="*/ 0 h 3"/>
                <a:gd name="T2" fmla="*/ 1 w 1"/>
                <a:gd name="T3" fmla="*/ 3 h 3"/>
                <a:gd name="T4" fmla="*/ 1 w 1"/>
                <a:gd name="T5" fmla="*/ 3 h 3"/>
                <a:gd name="T6" fmla="*/ 1 w 1"/>
                <a:gd name="T7" fmla="*/ 2 h 3"/>
                <a:gd name="T8" fmla="*/ 0 w 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0"/>
                  </a:moveTo>
                  <a:lnTo>
                    <a:pt x="1" y="3"/>
                  </a:lnTo>
                  <a:lnTo>
                    <a:pt x="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44" name="Freeform 297"/>
            <p:cNvSpPr>
              <a:spLocks/>
            </p:cNvSpPr>
            <p:nvPr/>
          </p:nvSpPr>
          <p:spPr bwMode="auto">
            <a:xfrm>
              <a:off x="4309" y="4098"/>
              <a:ext cx="1" cy="1"/>
            </a:xfrm>
            <a:custGeom>
              <a:avLst/>
              <a:gdLst>
                <a:gd name="T0" fmla="*/ 0 w 1"/>
                <a:gd name="T1" fmla="*/ 1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0" y="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45" name="Freeform 298"/>
            <p:cNvSpPr>
              <a:spLocks/>
            </p:cNvSpPr>
            <p:nvPr/>
          </p:nvSpPr>
          <p:spPr bwMode="auto">
            <a:xfrm>
              <a:off x="4306" y="4085"/>
              <a:ext cx="15" cy="13"/>
            </a:xfrm>
            <a:custGeom>
              <a:avLst/>
              <a:gdLst>
                <a:gd name="T0" fmla="*/ 0 w 15"/>
                <a:gd name="T1" fmla="*/ 8 h 13"/>
                <a:gd name="T2" fmla="*/ 2 w 15"/>
                <a:gd name="T3" fmla="*/ 11 h 13"/>
                <a:gd name="T4" fmla="*/ 3 w 15"/>
                <a:gd name="T5" fmla="*/ 13 h 13"/>
                <a:gd name="T6" fmla="*/ 15 w 15"/>
                <a:gd name="T7" fmla="*/ 5 h 13"/>
                <a:gd name="T8" fmla="*/ 13 w 15"/>
                <a:gd name="T9" fmla="*/ 2 h 13"/>
                <a:gd name="T10" fmla="*/ 11 w 15"/>
                <a:gd name="T11" fmla="*/ 0 h 13"/>
                <a:gd name="T12" fmla="*/ 0 w 15"/>
                <a:gd name="T13" fmla="*/ 8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3">
                  <a:moveTo>
                    <a:pt x="0" y="8"/>
                  </a:moveTo>
                  <a:lnTo>
                    <a:pt x="2" y="11"/>
                  </a:lnTo>
                  <a:lnTo>
                    <a:pt x="3" y="13"/>
                  </a:lnTo>
                  <a:lnTo>
                    <a:pt x="15" y="5"/>
                  </a:lnTo>
                  <a:lnTo>
                    <a:pt x="13" y="2"/>
                  </a:lnTo>
                  <a:lnTo>
                    <a:pt x="11"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46" name="Freeform 299"/>
            <p:cNvSpPr>
              <a:spLocks/>
            </p:cNvSpPr>
            <p:nvPr/>
          </p:nvSpPr>
          <p:spPr bwMode="auto">
            <a:xfrm>
              <a:off x="4306" y="4085"/>
              <a:ext cx="15" cy="13"/>
            </a:xfrm>
            <a:custGeom>
              <a:avLst/>
              <a:gdLst>
                <a:gd name="T0" fmla="*/ 0 w 15"/>
                <a:gd name="T1" fmla="*/ 8 h 13"/>
                <a:gd name="T2" fmla="*/ 2 w 15"/>
                <a:gd name="T3" fmla="*/ 11 h 13"/>
                <a:gd name="T4" fmla="*/ 3 w 15"/>
                <a:gd name="T5" fmla="*/ 13 h 13"/>
                <a:gd name="T6" fmla="*/ 15 w 15"/>
                <a:gd name="T7" fmla="*/ 5 h 13"/>
                <a:gd name="T8" fmla="*/ 13 w 15"/>
                <a:gd name="T9" fmla="*/ 2 h 13"/>
                <a:gd name="T10" fmla="*/ 11 w 15"/>
                <a:gd name="T11" fmla="*/ 0 h 13"/>
                <a:gd name="T12" fmla="*/ 0 w 15"/>
                <a:gd name="T13" fmla="*/ 8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3">
                  <a:moveTo>
                    <a:pt x="0" y="8"/>
                  </a:moveTo>
                  <a:lnTo>
                    <a:pt x="2" y="11"/>
                  </a:lnTo>
                  <a:lnTo>
                    <a:pt x="3" y="13"/>
                  </a:lnTo>
                  <a:lnTo>
                    <a:pt x="15" y="5"/>
                  </a:lnTo>
                  <a:lnTo>
                    <a:pt x="13" y="2"/>
                  </a:lnTo>
                  <a:lnTo>
                    <a:pt x="11" y="0"/>
                  </a:lnTo>
                  <a:lnTo>
                    <a:pt x="0"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47" name="Freeform 300"/>
            <p:cNvSpPr>
              <a:spLocks/>
            </p:cNvSpPr>
            <p:nvPr/>
          </p:nvSpPr>
          <p:spPr bwMode="auto">
            <a:xfrm>
              <a:off x="4319" y="4087"/>
              <a:ext cx="2" cy="3"/>
            </a:xfrm>
            <a:custGeom>
              <a:avLst/>
              <a:gdLst>
                <a:gd name="T0" fmla="*/ 0 w 2"/>
                <a:gd name="T1" fmla="*/ 0 h 3"/>
                <a:gd name="T2" fmla="*/ 2 w 2"/>
                <a:gd name="T3" fmla="*/ 3 h 3"/>
                <a:gd name="T4" fmla="*/ 2 w 2"/>
                <a:gd name="T5" fmla="*/ 3 h 3"/>
                <a:gd name="T6" fmla="*/ 2 w 2"/>
                <a:gd name="T7" fmla="*/ 2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2" y="3"/>
                  </a:lnTo>
                  <a:lnTo>
                    <a:pt x="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48" name="Freeform 301"/>
            <p:cNvSpPr>
              <a:spLocks/>
            </p:cNvSpPr>
            <p:nvPr/>
          </p:nvSpPr>
          <p:spPr bwMode="auto">
            <a:xfrm>
              <a:off x="4321" y="4089"/>
              <a:ext cx="1" cy="1"/>
            </a:xfrm>
            <a:custGeom>
              <a:avLst/>
              <a:gdLst>
                <a:gd name="T0" fmla="*/ 0 w 1"/>
                <a:gd name="T1" fmla="*/ 1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0" y="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49" name="Freeform 302"/>
            <p:cNvSpPr>
              <a:spLocks/>
            </p:cNvSpPr>
            <p:nvPr/>
          </p:nvSpPr>
          <p:spPr bwMode="auto">
            <a:xfrm>
              <a:off x="4316" y="4074"/>
              <a:ext cx="14" cy="15"/>
            </a:xfrm>
            <a:custGeom>
              <a:avLst/>
              <a:gdLst>
                <a:gd name="T0" fmla="*/ 0 w 14"/>
                <a:gd name="T1" fmla="*/ 11 h 15"/>
                <a:gd name="T2" fmla="*/ 3 w 14"/>
                <a:gd name="T3" fmla="*/ 13 h 15"/>
                <a:gd name="T4" fmla="*/ 5 w 14"/>
                <a:gd name="T5" fmla="*/ 15 h 15"/>
                <a:gd name="T6" fmla="*/ 14 w 14"/>
                <a:gd name="T7" fmla="*/ 4 h 15"/>
                <a:gd name="T8" fmla="*/ 11 w 14"/>
                <a:gd name="T9" fmla="*/ 2 h 15"/>
                <a:gd name="T10" fmla="*/ 9 w 14"/>
                <a:gd name="T11" fmla="*/ 0 h 15"/>
                <a:gd name="T12" fmla="*/ 0 w 14"/>
                <a:gd name="T13" fmla="*/ 1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5">
                  <a:moveTo>
                    <a:pt x="0" y="11"/>
                  </a:moveTo>
                  <a:lnTo>
                    <a:pt x="3" y="13"/>
                  </a:lnTo>
                  <a:lnTo>
                    <a:pt x="5" y="15"/>
                  </a:lnTo>
                  <a:lnTo>
                    <a:pt x="14" y="4"/>
                  </a:lnTo>
                  <a:lnTo>
                    <a:pt x="11" y="2"/>
                  </a:lnTo>
                  <a:lnTo>
                    <a:pt x="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50" name="Freeform 303"/>
            <p:cNvSpPr>
              <a:spLocks/>
            </p:cNvSpPr>
            <p:nvPr/>
          </p:nvSpPr>
          <p:spPr bwMode="auto">
            <a:xfrm>
              <a:off x="4316" y="4074"/>
              <a:ext cx="14" cy="15"/>
            </a:xfrm>
            <a:custGeom>
              <a:avLst/>
              <a:gdLst>
                <a:gd name="T0" fmla="*/ 0 w 14"/>
                <a:gd name="T1" fmla="*/ 11 h 15"/>
                <a:gd name="T2" fmla="*/ 3 w 14"/>
                <a:gd name="T3" fmla="*/ 13 h 15"/>
                <a:gd name="T4" fmla="*/ 5 w 14"/>
                <a:gd name="T5" fmla="*/ 15 h 15"/>
                <a:gd name="T6" fmla="*/ 14 w 14"/>
                <a:gd name="T7" fmla="*/ 4 h 15"/>
                <a:gd name="T8" fmla="*/ 11 w 14"/>
                <a:gd name="T9" fmla="*/ 2 h 15"/>
                <a:gd name="T10" fmla="*/ 9 w 14"/>
                <a:gd name="T11" fmla="*/ 0 h 15"/>
                <a:gd name="T12" fmla="*/ 0 w 14"/>
                <a:gd name="T13" fmla="*/ 1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5">
                  <a:moveTo>
                    <a:pt x="0" y="11"/>
                  </a:moveTo>
                  <a:lnTo>
                    <a:pt x="3" y="13"/>
                  </a:lnTo>
                  <a:lnTo>
                    <a:pt x="5" y="15"/>
                  </a:lnTo>
                  <a:lnTo>
                    <a:pt x="14" y="4"/>
                  </a:lnTo>
                  <a:lnTo>
                    <a:pt x="11" y="2"/>
                  </a:lnTo>
                  <a:lnTo>
                    <a:pt x="9" y="0"/>
                  </a:lnTo>
                  <a:lnTo>
                    <a:pt x="0"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51" name="Freeform 304"/>
            <p:cNvSpPr>
              <a:spLocks/>
            </p:cNvSpPr>
            <p:nvPr/>
          </p:nvSpPr>
          <p:spPr bwMode="auto">
            <a:xfrm>
              <a:off x="4327" y="4076"/>
              <a:ext cx="3" cy="2"/>
            </a:xfrm>
            <a:custGeom>
              <a:avLst/>
              <a:gdLst>
                <a:gd name="T0" fmla="*/ 0 w 3"/>
                <a:gd name="T1" fmla="*/ 0 h 2"/>
                <a:gd name="T2" fmla="*/ 3 w 3"/>
                <a:gd name="T3" fmla="*/ 2 h 2"/>
                <a:gd name="T4" fmla="*/ 3 w 3"/>
                <a:gd name="T5" fmla="*/ 2 h 2"/>
                <a:gd name="T6" fmla="*/ 3 w 3"/>
                <a:gd name="T7" fmla="*/ 2 h 2"/>
                <a:gd name="T8" fmla="*/ 3 w 3"/>
                <a:gd name="T9" fmla="*/ 2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52" name="Freeform 305"/>
            <p:cNvSpPr>
              <a:spLocks/>
            </p:cNvSpPr>
            <p:nvPr/>
          </p:nvSpPr>
          <p:spPr bwMode="auto">
            <a:xfrm>
              <a:off x="4330" y="407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53" name="Freeform 306"/>
            <p:cNvSpPr>
              <a:spLocks/>
            </p:cNvSpPr>
            <p:nvPr/>
          </p:nvSpPr>
          <p:spPr bwMode="auto">
            <a:xfrm>
              <a:off x="4324" y="4062"/>
              <a:ext cx="12" cy="16"/>
            </a:xfrm>
            <a:custGeom>
              <a:avLst/>
              <a:gdLst>
                <a:gd name="T0" fmla="*/ 0 w 12"/>
                <a:gd name="T1" fmla="*/ 13 h 16"/>
                <a:gd name="T2" fmla="*/ 3 w 12"/>
                <a:gd name="T3" fmla="*/ 14 h 16"/>
                <a:gd name="T4" fmla="*/ 6 w 12"/>
                <a:gd name="T5" fmla="*/ 16 h 16"/>
                <a:gd name="T6" fmla="*/ 12 w 12"/>
                <a:gd name="T7" fmla="*/ 3 h 16"/>
                <a:gd name="T8" fmla="*/ 9 w 12"/>
                <a:gd name="T9" fmla="*/ 2 h 16"/>
                <a:gd name="T10" fmla="*/ 6 w 12"/>
                <a:gd name="T11" fmla="*/ 0 h 16"/>
                <a:gd name="T12" fmla="*/ 0 w 12"/>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0" y="13"/>
                  </a:moveTo>
                  <a:lnTo>
                    <a:pt x="3" y="14"/>
                  </a:lnTo>
                  <a:lnTo>
                    <a:pt x="6" y="16"/>
                  </a:lnTo>
                  <a:lnTo>
                    <a:pt x="12" y="3"/>
                  </a:lnTo>
                  <a:lnTo>
                    <a:pt x="9" y="2"/>
                  </a:lnTo>
                  <a:lnTo>
                    <a:pt x="6"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54" name="Freeform 307"/>
            <p:cNvSpPr>
              <a:spLocks/>
            </p:cNvSpPr>
            <p:nvPr/>
          </p:nvSpPr>
          <p:spPr bwMode="auto">
            <a:xfrm>
              <a:off x="4324" y="4062"/>
              <a:ext cx="12" cy="16"/>
            </a:xfrm>
            <a:custGeom>
              <a:avLst/>
              <a:gdLst>
                <a:gd name="T0" fmla="*/ 0 w 12"/>
                <a:gd name="T1" fmla="*/ 13 h 16"/>
                <a:gd name="T2" fmla="*/ 3 w 12"/>
                <a:gd name="T3" fmla="*/ 14 h 16"/>
                <a:gd name="T4" fmla="*/ 6 w 12"/>
                <a:gd name="T5" fmla="*/ 16 h 16"/>
                <a:gd name="T6" fmla="*/ 12 w 12"/>
                <a:gd name="T7" fmla="*/ 3 h 16"/>
                <a:gd name="T8" fmla="*/ 9 w 12"/>
                <a:gd name="T9" fmla="*/ 2 h 16"/>
                <a:gd name="T10" fmla="*/ 6 w 12"/>
                <a:gd name="T11" fmla="*/ 0 h 16"/>
                <a:gd name="T12" fmla="*/ 0 w 12"/>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0" y="13"/>
                  </a:moveTo>
                  <a:lnTo>
                    <a:pt x="3" y="14"/>
                  </a:lnTo>
                  <a:lnTo>
                    <a:pt x="6" y="16"/>
                  </a:lnTo>
                  <a:lnTo>
                    <a:pt x="12" y="3"/>
                  </a:lnTo>
                  <a:lnTo>
                    <a:pt x="9" y="2"/>
                  </a:lnTo>
                  <a:lnTo>
                    <a:pt x="6" y="0"/>
                  </a:lnTo>
                  <a:lnTo>
                    <a:pt x="0" y="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55" name="Freeform 308"/>
            <p:cNvSpPr>
              <a:spLocks/>
            </p:cNvSpPr>
            <p:nvPr/>
          </p:nvSpPr>
          <p:spPr bwMode="auto">
            <a:xfrm>
              <a:off x="4333" y="4064"/>
              <a:ext cx="3" cy="1"/>
            </a:xfrm>
            <a:custGeom>
              <a:avLst/>
              <a:gdLst>
                <a:gd name="T0" fmla="*/ 0 w 3"/>
                <a:gd name="T1" fmla="*/ 0 h 1"/>
                <a:gd name="T2" fmla="*/ 3 w 3"/>
                <a:gd name="T3" fmla="*/ 1 h 1"/>
                <a:gd name="T4" fmla="*/ 3 w 3"/>
                <a:gd name="T5" fmla="*/ 1 h 1"/>
                <a:gd name="T6" fmla="*/ 3 w 3"/>
                <a:gd name="T7" fmla="*/ 0 h 1"/>
                <a:gd name="T8" fmla="*/ 0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0" y="0"/>
                  </a:moveTo>
                  <a:lnTo>
                    <a:pt x="3" y="1"/>
                  </a:ln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56" name="Freeform 309"/>
            <p:cNvSpPr>
              <a:spLocks/>
            </p:cNvSpPr>
            <p:nvPr/>
          </p:nvSpPr>
          <p:spPr bwMode="auto">
            <a:xfrm>
              <a:off x="4336" y="4064"/>
              <a:ext cx="1" cy="1"/>
            </a:xfrm>
            <a:custGeom>
              <a:avLst/>
              <a:gdLst>
                <a:gd name="T0" fmla="*/ 0 w 1"/>
                <a:gd name="T1" fmla="*/ 1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0" y="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57" name="Freeform 310"/>
            <p:cNvSpPr>
              <a:spLocks/>
            </p:cNvSpPr>
            <p:nvPr/>
          </p:nvSpPr>
          <p:spPr bwMode="auto">
            <a:xfrm>
              <a:off x="4330" y="4049"/>
              <a:ext cx="8" cy="15"/>
            </a:xfrm>
            <a:custGeom>
              <a:avLst/>
              <a:gdLst>
                <a:gd name="T0" fmla="*/ 0 w 8"/>
                <a:gd name="T1" fmla="*/ 14 h 15"/>
                <a:gd name="T2" fmla="*/ 3 w 8"/>
                <a:gd name="T3" fmla="*/ 15 h 15"/>
                <a:gd name="T4" fmla="*/ 6 w 8"/>
                <a:gd name="T5" fmla="*/ 15 h 15"/>
                <a:gd name="T6" fmla="*/ 8 w 8"/>
                <a:gd name="T7" fmla="*/ 1 h 15"/>
                <a:gd name="T8" fmla="*/ 5 w 8"/>
                <a:gd name="T9" fmla="*/ 1 h 15"/>
                <a:gd name="T10" fmla="*/ 2 w 8"/>
                <a:gd name="T11" fmla="*/ 0 h 15"/>
                <a:gd name="T12" fmla="*/ 0 w 8"/>
                <a:gd name="T13" fmla="*/ 14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5">
                  <a:moveTo>
                    <a:pt x="0" y="14"/>
                  </a:moveTo>
                  <a:lnTo>
                    <a:pt x="3" y="15"/>
                  </a:lnTo>
                  <a:lnTo>
                    <a:pt x="6" y="15"/>
                  </a:lnTo>
                  <a:lnTo>
                    <a:pt x="8" y="1"/>
                  </a:lnTo>
                  <a:lnTo>
                    <a:pt x="5" y="1"/>
                  </a:lnTo>
                  <a:lnTo>
                    <a:pt x="2"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58" name="Freeform 311"/>
            <p:cNvSpPr>
              <a:spLocks/>
            </p:cNvSpPr>
            <p:nvPr/>
          </p:nvSpPr>
          <p:spPr bwMode="auto">
            <a:xfrm>
              <a:off x="4330" y="4049"/>
              <a:ext cx="8" cy="15"/>
            </a:xfrm>
            <a:custGeom>
              <a:avLst/>
              <a:gdLst>
                <a:gd name="T0" fmla="*/ 0 w 8"/>
                <a:gd name="T1" fmla="*/ 14 h 15"/>
                <a:gd name="T2" fmla="*/ 3 w 8"/>
                <a:gd name="T3" fmla="*/ 15 h 15"/>
                <a:gd name="T4" fmla="*/ 6 w 8"/>
                <a:gd name="T5" fmla="*/ 15 h 15"/>
                <a:gd name="T6" fmla="*/ 8 w 8"/>
                <a:gd name="T7" fmla="*/ 1 h 15"/>
                <a:gd name="T8" fmla="*/ 5 w 8"/>
                <a:gd name="T9" fmla="*/ 1 h 15"/>
                <a:gd name="T10" fmla="*/ 2 w 8"/>
                <a:gd name="T11" fmla="*/ 0 h 15"/>
                <a:gd name="T12" fmla="*/ 0 w 8"/>
                <a:gd name="T13" fmla="*/ 14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5">
                  <a:moveTo>
                    <a:pt x="0" y="14"/>
                  </a:moveTo>
                  <a:lnTo>
                    <a:pt x="3" y="15"/>
                  </a:lnTo>
                  <a:lnTo>
                    <a:pt x="6" y="15"/>
                  </a:lnTo>
                  <a:lnTo>
                    <a:pt x="8" y="1"/>
                  </a:lnTo>
                  <a:lnTo>
                    <a:pt x="5" y="1"/>
                  </a:lnTo>
                  <a:lnTo>
                    <a:pt x="2" y="0"/>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32159" name="Freeform 312"/>
            <p:cNvSpPr>
              <a:spLocks/>
            </p:cNvSpPr>
            <p:nvPr/>
          </p:nvSpPr>
          <p:spPr bwMode="auto">
            <a:xfrm>
              <a:off x="4335" y="4049"/>
              <a:ext cx="3" cy="1"/>
            </a:xfrm>
            <a:custGeom>
              <a:avLst/>
              <a:gdLst>
                <a:gd name="T0" fmla="*/ 0 w 3"/>
                <a:gd name="T1" fmla="*/ 1 h 1"/>
                <a:gd name="T2" fmla="*/ 3 w 3"/>
                <a:gd name="T3" fmla="*/ 1 h 1"/>
                <a:gd name="T4" fmla="*/ 3 w 3"/>
                <a:gd name="T5" fmla="*/ 1 h 1"/>
                <a:gd name="T6" fmla="*/ 3 w 3"/>
                <a:gd name="T7" fmla="*/ 1 h 1"/>
                <a:gd name="T8" fmla="*/ 3 w 3"/>
                <a:gd name="T9" fmla="*/ 0 h 1"/>
                <a:gd name="T10" fmla="*/ 0 w 3"/>
                <a:gd name="T11" fmla="*/ 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0" y="1"/>
                  </a:moveTo>
                  <a:lnTo>
                    <a:pt x="3" y="1"/>
                  </a:lnTo>
                  <a:lnTo>
                    <a:pt x="3"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32160" name="Freeform 313"/>
            <p:cNvSpPr>
              <a:spLocks/>
            </p:cNvSpPr>
            <p:nvPr/>
          </p:nvSpPr>
          <p:spPr bwMode="auto">
            <a:xfrm>
              <a:off x="4338" y="4049"/>
              <a:ext cx="1" cy="1"/>
            </a:xfrm>
            <a:custGeom>
              <a:avLst/>
              <a:gdLst>
                <a:gd name="T0" fmla="*/ 0 w 1"/>
                <a:gd name="T1" fmla="*/ 1 h 1"/>
                <a:gd name="T2" fmla="*/ 0 w 1"/>
                <a:gd name="T3" fmla="*/ 1 h 1"/>
                <a:gd name="T4" fmla="*/ 0 w 1"/>
                <a:gd name="T5" fmla="*/ 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k-SK"/>
            </a:p>
          </p:txBody>
        </p:sp>
      </p:grpSp>
      <p:sp>
        <p:nvSpPr>
          <p:cNvPr id="31938" name="Rectangle 314"/>
          <p:cNvSpPr>
            <a:spLocks noChangeArrowheads="1"/>
          </p:cNvSpPr>
          <p:nvPr/>
        </p:nvSpPr>
        <p:spPr bwMode="auto">
          <a:xfrm>
            <a:off x="7445375" y="6594475"/>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939" name="Rectangle 315"/>
          <p:cNvSpPr>
            <a:spLocks noChangeArrowheads="1"/>
          </p:cNvSpPr>
          <p:nvPr/>
        </p:nvSpPr>
        <p:spPr bwMode="auto">
          <a:xfrm>
            <a:off x="7677150" y="6318250"/>
            <a:ext cx="65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latin typeface="Bookman Old Style" pitchFamily="18" charset="0"/>
              </a:rPr>
              <a:t> </a:t>
            </a:r>
            <a:endParaRPr lang="cs-CZ" altLang="sk-SK"/>
          </a:p>
        </p:txBody>
      </p:sp>
      <p:sp>
        <p:nvSpPr>
          <p:cNvPr id="31940" name="Rectangle 316"/>
          <p:cNvSpPr>
            <a:spLocks noChangeArrowheads="1"/>
          </p:cNvSpPr>
          <p:nvPr/>
        </p:nvSpPr>
        <p:spPr bwMode="auto">
          <a:xfrm>
            <a:off x="3454400" y="62976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41" name="Rectangle 317"/>
          <p:cNvSpPr>
            <a:spLocks noChangeArrowheads="1"/>
          </p:cNvSpPr>
          <p:nvPr/>
        </p:nvSpPr>
        <p:spPr bwMode="auto">
          <a:xfrm>
            <a:off x="3482975" y="6297613"/>
            <a:ext cx="2898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42" name="Rectangle 318"/>
          <p:cNvSpPr>
            <a:spLocks noChangeArrowheads="1"/>
          </p:cNvSpPr>
          <p:nvPr/>
        </p:nvSpPr>
        <p:spPr bwMode="auto">
          <a:xfrm>
            <a:off x="6381750" y="62976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43" name="Rectangle 319"/>
          <p:cNvSpPr>
            <a:spLocks noChangeArrowheads="1"/>
          </p:cNvSpPr>
          <p:nvPr/>
        </p:nvSpPr>
        <p:spPr bwMode="auto">
          <a:xfrm>
            <a:off x="6410325" y="6297613"/>
            <a:ext cx="1146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44" name="Rectangle 320"/>
          <p:cNvSpPr>
            <a:spLocks noChangeArrowheads="1"/>
          </p:cNvSpPr>
          <p:nvPr/>
        </p:nvSpPr>
        <p:spPr bwMode="auto">
          <a:xfrm>
            <a:off x="7556500" y="62976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45" name="Rectangle 321"/>
          <p:cNvSpPr>
            <a:spLocks noChangeArrowheads="1"/>
          </p:cNvSpPr>
          <p:nvPr/>
        </p:nvSpPr>
        <p:spPr bwMode="auto">
          <a:xfrm>
            <a:off x="7585075" y="6297613"/>
            <a:ext cx="1296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46" name="Rectangle 322"/>
          <p:cNvSpPr>
            <a:spLocks noChangeArrowheads="1"/>
          </p:cNvSpPr>
          <p:nvPr/>
        </p:nvSpPr>
        <p:spPr bwMode="auto">
          <a:xfrm>
            <a:off x="8882063" y="6297613"/>
            <a:ext cx="28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47" name="Rectangle 323"/>
          <p:cNvSpPr>
            <a:spLocks noChangeArrowheads="1"/>
          </p:cNvSpPr>
          <p:nvPr/>
        </p:nvSpPr>
        <p:spPr bwMode="auto">
          <a:xfrm>
            <a:off x="3454400" y="6307138"/>
            <a:ext cx="28575" cy="517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48" name="Rectangle 324"/>
          <p:cNvSpPr>
            <a:spLocks noChangeArrowheads="1"/>
          </p:cNvSpPr>
          <p:nvPr/>
        </p:nvSpPr>
        <p:spPr bwMode="auto">
          <a:xfrm>
            <a:off x="3454400" y="682466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49" name="Rectangle 325"/>
          <p:cNvSpPr>
            <a:spLocks noChangeArrowheads="1"/>
          </p:cNvSpPr>
          <p:nvPr/>
        </p:nvSpPr>
        <p:spPr bwMode="auto">
          <a:xfrm>
            <a:off x="3454400" y="682466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50" name="Rectangle 326"/>
          <p:cNvSpPr>
            <a:spLocks noChangeArrowheads="1"/>
          </p:cNvSpPr>
          <p:nvPr/>
        </p:nvSpPr>
        <p:spPr bwMode="auto">
          <a:xfrm>
            <a:off x="3482975" y="6824663"/>
            <a:ext cx="28987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51" name="Rectangle 327"/>
          <p:cNvSpPr>
            <a:spLocks noChangeArrowheads="1"/>
          </p:cNvSpPr>
          <p:nvPr/>
        </p:nvSpPr>
        <p:spPr bwMode="auto">
          <a:xfrm>
            <a:off x="6381750" y="6307138"/>
            <a:ext cx="28575" cy="517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52" name="Rectangle 328"/>
          <p:cNvSpPr>
            <a:spLocks noChangeArrowheads="1"/>
          </p:cNvSpPr>
          <p:nvPr/>
        </p:nvSpPr>
        <p:spPr bwMode="auto">
          <a:xfrm>
            <a:off x="6381750" y="682466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53" name="Rectangle 329"/>
          <p:cNvSpPr>
            <a:spLocks noChangeArrowheads="1"/>
          </p:cNvSpPr>
          <p:nvPr/>
        </p:nvSpPr>
        <p:spPr bwMode="auto">
          <a:xfrm>
            <a:off x="6410325" y="6824663"/>
            <a:ext cx="11461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54" name="Rectangle 330"/>
          <p:cNvSpPr>
            <a:spLocks noChangeArrowheads="1"/>
          </p:cNvSpPr>
          <p:nvPr/>
        </p:nvSpPr>
        <p:spPr bwMode="auto">
          <a:xfrm>
            <a:off x="7556500" y="6307138"/>
            <a:ext cx="28575" cy="517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55" name="Rectangle 331"/>
          <p:cNvSpPr>
            <a:spLocks noChangeArrowheads="1"/>
          </p:cNvSpPr>
          <p:nvPr/>
        </p:nvSpPr>
        <p:spPr bwMode="auto">
          <a:xfrm>
            <a:off x="7556500" y="682466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56" name="Rectangle 332"/>
          <p:cNvSpPr>
            <a:spLocks noChangeArrowheads="1"/>
          </p:cNvSpPr>
          <p:nvPr/>
        </p:nvSpPr>
        <p:spPr bwMode="auto">
          <a:xfrm>
            <a:off x="7585075" y="6824663"/>
            <a:ext cx="1296988"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57" name="Rectangle 333"/>
          <p:cNvSpPr>
            <a:spLocks noChangeArrowheads="1"/>
          </p:cNvSpPr>
          <p:nvPr/>
        </p:nvSpPr>
        <p:spPr bwMode="auto">
          <a:xfrm>
            <a:off x="8882063" y="6307138"/>
            <a:ext cx="28575" cy="517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58" name="Rectangle 334"/>
          <p:cNvSpPr>
            <a:spLocks noChangeArrowheads="1"/>
          </p:cNvSpPr>
          <p:nvPr/>
        </p:nvSpPr>
        <p:spPr bwMode="auto">
          <a:xfrm>
            <a:off x="8882063" y="682466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59" name="Rectangle 335"/>
          <p:cNvSpPr>
            <a:spLocks noChangeArrowheads="1"/>
          </p:cNvSpPr>
          <p:nvPr/>
        </p:nvSpPr>
        <p:spPr bwMode="auto">
          <a:xfrm>
            <a:off x="8882063" y="6824663"/>
            <a:ext cx="28575"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1960" name="Rectangle 336"/>
          <p:cNvSpPr>
            <a:spLocks noChangeArrowheads="1"/>
          </p:cNvSpPr>
          <p:nvPr/>
        </p:nvSpPr>
        <p:spPr bwMode="auto">
          <a:xfrm>
            <a:off x="3575050" y="6854825"/>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900">
                <a:solidFill>
                  <a:srgbClr val="000000"/>
                </a:solidFill>
                <a:latin typeface="Times New Roman" pitchFamily="18" charset="0"/>
              </a:rPr>
              <a:t> </a:t>
            </a:r>
            <a:endParaRPr lang="cs-CZ" altLang="sk-SK"/>
          </a:p>
        </p:txBody>
      </p:sp>
      <p:grpSp>
        <p:nvGrpSpPr>
          <p:cNvPr id="31961" name="Group 337"/>
          <p:cNvGrpSpPr>
            <a:grpSpLocks/>
          </p:cNvGrpSpPr>
          <p:nvPr/>
        </p:nvGrpSpPr>
        <p:grpSpPr bwMode="auto">
          <a:xfrm>
            <a:off x="6635750" y="1325563"/>
            <a:ext cx="344488" cy="403225"/>
            <a:chOff x="4113" y="813"/>
            <a:chExt cx="217" cy="254"/>
          </a:xfrm>
        </p:grpSpPr>
        <p:sp>
          <p:nvSpPr>
            <p:cNvPr id="32030" name="Line 338"/>
            <p:cNvSpPr>
              <a:spLocks noChangeShapeType="1"/>
            </p:cNvSpPr>
            <p:nvPr/>
          </p:nvSpPr>
          <p:spPr bwMode="auto">
            <a:xfrm>
              <a:off x="4218" y="813"/>
              <a:ext cx="1" cy="1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31" name="Line 339"/>
            <p:cNvSpPr>
              <a:spLocks noChangeShapeType="1"/>
            </p:cNvSpPr>
            <p:nvPr/>
          </p:nvSpPr>
          <p:spPr bwMode="auto">
            <a:xfrm flipV="1">
              <a:off x="4218" y="907"/>
              <a:ext cx="30" cy="93"/>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32" name="Line 340"/>
            <p:cNvSpPr>
              <a:spLocks noChangeShapeType="1"/>
            </p:cNvSpPr>
            <p:nvPr/>
          </p:nvSpPr>
          <p:spPr bwMode="auto">
            <a:xfrm flipH="1" flipV="1">
              <a:off x="4180" y="907"/>
              <a:ext cx="38" cy="93"/>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33" name="Line 341"/>
            <p:cNvSpPr>
              <a:spLocks noChangeShapeType="1"/>
            </p:cNvSpPr>
            <p:nvPr/>
          </p:nvSpPr>
          <p:spPr bwMode="auto">
            <a:xfrm>
              <a:off x="4113" y="992"/>
              <a:ext cx="217" cy="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34" name="Line 342"/>
            <p:cNvSpPr>
              <a:spLocks noChangeShapeType="1"/>
            </p:cNvSpPr>
            <p:nvPr/>
          </p:nvSpPr>
          <p:spPr bwMode="auto">
            <a:xfrm flipH="1">
              <a:off x="4154" y="992"/>
              <a:ext cx="38" cy="68"/>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35" name="Line 343"/>
            <p:cNvSpPr>
              <a:spLocks noChangeShapeType="1"/>
            </p:cNvSpPr>
            <p:nvPr/>
          </p:nvSpPr>
          <p:spPr bwMode="auto">
            <a:xfrm flipH="1">
              <a:off x="4192" y="992"/>
              <a:ext cx="37" cy="68"/>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36" name="Line 344"/>
            <p:cNvSpPr>
              <a:spLocks noChangeShapeType="1"/>
            </p:cNvSpPr>
            <p:nvPr/>
          </p:nvSpPr>
          <p:spPr bwMode="auto">
            <a:xfrm flipH="1">
              <a:off x="4225" y="992"/>
              <a:ext cx="38" cy="68"/>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37" name="Line 345"/>
            <p:cNvSpPr>
              <a:spLocks noChangeShapeType="1"/>
            </p:cNvSpPr>
            <p:nvPr/>
          </p:nvSpPr>
          <p:spPr bwMode="auto">
            <a:xfrm flipH="1">
              <a:off x="4121" y="985"/>
              <a:ext cx="37" cy="6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38" name="Line 346"/>
            <p:cNvSpPr>
              <a:spLocks noChangeShapeType="1"/>
            </p:cNvSpPr>
            <p:nvPr/>
          </p:nvSpPr>
          <p:spPr bwMode="auto">
            <a:xfrm flipH="1">
              <a:off x="4255" y="992"/>
              <a:ext cx="37" cy="68"/>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39" name="Line 347"/>
            <p:cNvSpPr>
              <a:spLocks noChangeShapeType="1"/>
            </p:cNvSpPr>
            <p:nvPr/>
          </p:nvSpPr>
          <p:spPr bwMode="auto">
            <a:xfrm flipH="1">
              <a:off x="4281" y="1000"/>
              <a:ext cx="38" cy="6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grpSp>
      <p:grpSp>
        <p:nvGrpSpPr>
          <p:cNvPr id="31962" name="Group 348"/>
          <p:cNvGrpSpPr>
            <a:grpSpLocks/>
          </p:cNvGrpSpPr>
          <p:nvPr/>
        </p:nvGrpSpPr>
        <p:grpSpPr bwMode="auto">
          <a:xfrm>
            <a:off x="6672263" y="2019300"/>
            <a:ext cx="342900" cy="403225"/>
            <a:chOff x="4136" y="1250"/>
            <a:chExt cx="216" cy="254"/>
          </a:xfrm>
        </p:grpSpPr>
        <p:grpSp>
          <p:nvGrpSpPr>
            <p:cNvPr id="32018" name="Group 349"/>
            <p:cNvGrpSpPr>
              <a:grpSpLocks/>
            </p:cNvGrpSpPr>
            <p:nvPr/>
          </p:nvGrpSpPr>
          <p:grpSpPr bwMode="auto">
            <a:xfrm>
              <a:off x="4136" y="1250"/>
              <a:ext cx="216" cy="254"/>
              <a:chOff x="4136" y="1250"/>
              <a:chExt cx="216" cy="254"/>
            </a:xfrm>
          </p:grpSpPr>
          <p:sp>
            <p:nvSpPr>
              <p:cNvPr id="32020" name="Line 350"/>
              <p:cNvSpPr>
                <a:spLocks noChangeShapeType="1"/>
              </p:cNvSpPr>
              <p:nvPr/>
            </p:nvSpPr>
            <p:spPr bwMode="auto">
              <a:xfrm>
                <a:off x="4240" y="1250"/>
                <a:ext cx="1" cy="1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21" name="Line 351"/>
              <p:cNvSpPr>
                <a:spLocks noChangeShapeType="1"/>
              </p:cNvSpPr>
              <p:nvPr/>
            </p:nvSpPr>
            <p:spPr bwMode="auto">
              <a:xfrm flipV="1">
                <a:off x="4240" y="1343"/>
                <a:ext cx="30" cy="94"/>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22" name="Line 352"/>
              <p:cNvSpPr>
                <a:spLocks noChangeShapeType="1"/>
              </p:cNvSpPr>
              <p:nvPr/>
            </p:nvSpPr>
            <p:spPr bwMode="auto">
              <a:xfrm flipH="1" flipV="1">
                <a:off x="4203" y="1343"/>
                <a:ext cx="37" cy="94"/>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23" name="Line 353"/>
              <p:cNvSpPr>
                <a:spLocks noChangeShapeType="1"/>
              </p:cNvSpPr>
              <p:nvPr/>
            </p:nvSpPr>
            <p:spPr bwMode="auto">
              <a:xfrm>
                <a:off x="4136" y="1429"/>
                <a:ext cx="216" cy="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24" name="Line 354"/>
              <p:cNvSpPr>
                <a:spLocks noChangeShapeType="1"/>
              </p:cNvSpPr>
              <p:nvPr/>
            </p:nvSpPr>
            <p:spPr bwMode="auto">
              <a:xfrm flipH="1">
                <a:off x="4177" y="1429"/>
                <a:ext cx="37" cy="6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25" name="Line 355"/>
              <p:cNvSpPr>
                <a:spLocks noChangeShapeType="1"/>
              </p:cNvSpPr>
              <p:nvPr/>
            </p:nvSpPr>
            <p:spPr bwMode="auto">
              <a:xfrm flipH="1">
                <a:off x="4214" y="1429"/>
                <a:ext cx="37" cy="6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26" name="Line 356"/>
              <p:cNvSpPr>
                <a:spLocks noChangeShapeType="1"/>
              </p:cNvSpPr>
              <p:nvPr/>
            </p:nvSpPr>
            <p:spPr bwMode="auto">
              <a:xfrm flipH="1">
                <a:off x="4248" y="1429"/>
                <a:ext cx="37" cy="6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27" name="Line 357"/>
              <p:cNvSpPr>
                <a:spLocks noChangeShapeType="1"/>
              </p:cNvSpPr>
              <p:nvPr/>
            </p:nvSpPr>
            <p:spPr bwMode="auto">
              <a:xfrm flipH="1">
                <a:off x="4143" y="1422"/>
                <a:ext cx="37" cy="6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28" name="Line 358"/>
              <p:cNvSpPr>
                <a:spLocks noChangeShapeType="1"/>
              </p:cNvSpPr>
              <p:nvPr/>
            </p:nvSpPr>
            <p:spPr bwMode="auto">
              <a:xfrm flipH="1">
                <a:off x="4277" y="1429"/>
                <a:ext cx="38" cy="6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2029" name="Line 359"/>
              <p:cNvSpPr>
                <a:spLocks noChangeShapeType="1"/>
              </p:cNvSpPr>
              <p:nvPr/>
            </p:nvSpPr>
            <p:spPr bwMode="auto">
              <a:xfrm flipH="1">
                <a:off x="4304" y="1437"/>
                <a:ext cx="37" cy="6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grpSp>
        <p:sp>
          <p:nvSpPr>
            <p:cNvPr id="32019" name="Line 360"/>
            <p:cNvSpPr>
              <a:spLocks noChangeShapeType="1"/>
            </p:cNvSpPr>
            <p:nvPr/>
          </p:nvSpPr>
          <p:spPr bwMode="auto">
            <a:xfrm>
              <a:off x="4184" y="1254"/>
              <a:ext cx="120" cy="1"/>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grpSp>
      <p:sp>
        <p:nvSpPr>
          <p:cNvPr id="31963" name="Rectangle 361"/>
          <p:cNvSpPr>
            <a:spLocks noChangeArrowheads="1"/>
          </p:cNvSpPr>
          <p:nvPr/>
        </p:nvSpPr>
        <p:spPr bwMode="auto">
          <a:xfrm>
            <a:off x="6804025" y="181610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A</a:t>
            </a:r>
            <a:endParaRPr lang="cs-CZ" altLang="sk-SK"/>
          </a:p>
        </p:txBody>
      </p:sp>
      <p:sp>
        <p:nvSpPr>
          <p:cNvPr id="31964" name="Line 362"/>
          <p:cNvSpPr>
            <a:spLocks noChangeShapeType="1"/>
          </p:cNvSpPr>
          <p:nvPr/>
        </p:nvSpPr>
        <p:spPr bwMode="auto">
          <a:xfrm>
            <a:off x="6973888" y="2789238"/>
            <a:ext cx="188912"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65" name="Line 363"/>
          <p:cNvSpPr>
            <a:spLocks noChangeShapeType="1"/>
          </p:cNvSpPr>
          <p:nvPr/>
        </p:nvSpPr>
        <p:spPr bwMode="auto">
          <a:xfrm>
            <a:off x="7062788" y="2789238"/>
            <a:ext cx="1587" cy="149225"/>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66" name="Line 364"/>
          <p:cNvSpPr>
            <a:spLocks noChangeShapeType="1"/>
          </p:cNvSpPr>
          <p:nvPr/>
        </p:nvSpPr>
        <p:spPr bwMode="auto">
          <a:xfrm>
            <a:off x="6896100" y="3068638"/>
            <a:ext cx="344488"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67" name="Line 365"/>
          <p:cNvSpPr>
            <a:spLocks noChangeShapeType="1"/>
          </p:cNvSpPr>
          <p:nvPr/>
        </p:nvSpPr>
        <p:spPr bwMode="auto">
          <a:xfrm flipH="1">
            <a:off x="6962775" y="3068638"/>
            <a:ext cx="58738" cy="10636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68" name="Line 366"/>
          <p:cNvSpPr>
            <a:spLocks noChangeShapeType="1"/>
          </p:cNvSpPr>
          <p:nvPr/>
        </p:nvSpPr>
        <p:spPr bwMode="auto">
          <a:xfrm flipH="1">
            <a:off x="7021513" y="3068638"/>
            <a:ext cx="58737" cy="10636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69" name="Line 367"/>
          <p:cNvSpPr>
            <a:spLocks noChangeShapeType="1"/>
          </p:cNvSpPr>
          <p:nvPr/>
        </p:nvSpPr>
        <p:spPr bwMode="auto">
          <a:xfrm flipH="1">
            <a:off x="7073900" y="3068638"/>
            <a:ext cx="60325" cy="10636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70" name="Line 368"/>
          <p:cNvSpPr>
            <a:spLocks noChangeShapeType="1"/>
          </p:cNvSpPr>
          <p:nvPr/>
        </p:nvSpPr>
        <p:spPr bwMode="auto">
          <a:xfrm flipH="1">
            <a:off x="6908800" y="3055938"/>
            <a:ext cx="58738" cy="10636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71" name="Line 369"/>
          <p:cNvSpPr>
            <a:spLocks noChangeShapeType="1"/>
          </p:cNvSpPr>
          <p:nvPr/>
        </p:nvSpPr>
        <p:spPr bwMode="auto">
          <a:xfrm flipH="1">
            <a:off x="7121525" y="3068638"/>
            <a:ext cx="60325" cy="10636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72" name="Line 370"/>
          <p:cNvSpPr>
            <a:spLocks noChangeShapeType="1"/>
          </p:cNvSpPr>
          <p:nvPr/>
        </p:nvSpPr>
        <p:spPr bwMode="auto">
          <a:xfrm flipH="1">
            <a:off x="7162800" y="3079750"/>
            <a:ext cx="60325" cy="106363"/>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73" name="Rectangle 371"/>
          <p:cNvSpPr>
            <a:spLocks noChangeArrowheads="1"/>
          </p:cNvSpPr>
          <p:nvPr/>
        </p:nvSpPr>
        <p:spPr bwMode="auto">
          <a:xfrm>
            <a:off x="7019925" y="2565400"/>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A</a:t>
            </a:r>
            <a:endParaRPr lang="cs-CZ" altLang="sk-SK"/>
          </a:p>
        </p:txBody>
      </p:sp>
      <p:sp>
        <p:nvSpPr>
          <p:cNvPr id="31974" name="Line 372"/>
          <p:cNvSpPr>
            <a:spLocks noChangeShapeType="1"/>
          </p:cNvSpPr>
          <p:nvPr/>
        </p:nvSpPr>
        <p:spPr bwMode="auto">
          <a:xfrm flipV="1">
            <a:off x="6973888" y="2576513"/>
            <a:ext cx="1587" cy="212725"/>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75" name="Line 373"/>
          <p:cNvSpPr>
            <a:spLocks noChangeShapeType="1"/>
          </p:cNvSpPr>
          <p:nvPr/>
        </p:nvSpPr>
        <p:spPr bwMode="auto">
          <a:xfrm>
            <a:off x="6973888" y="2576513"/>
            <a:ext cx="195262"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76" name="Line 374"/>
          <p:cNvSpPr>
            <a:spLocks noChangeShapeType="1"/>
          </p:cNvSpPr>
          <p:nvPr/>
        </p:nvSpPr>
        <p:spPr bwMode="auto">
          <a:xfrm>
            <a:off x="7169150" y="2576513"/>
            <a:ext cx="1588" cy="212725"/>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77" name="Line 375"/>
          <p:cNvSpPr>
            <a:spLocks noChangeShapeType="1"/>
          </p:cNvSpPr>
          <p:nvPr/>
        </p:nvSpPr>
        <p:spPr bwMode="auto">
          <a:xfrm flipH="1">
            <a:off x="6980238" y="2949575"/>
            <a:ext cx="82550" cy="106363"/>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78" name="Line 376"/>
          <p:cNvSpPr>
            <a:spLocks noChangeShapeType="1"/>
          </p:cNvSpPr>
          <p:nvPr/>
        </p:nvSpPr>
        <p:spPr bwMode="auto">
          <a:xfrm>
            <a:off x="7062788" y="2932113"/>
            <a:ext cx="76200" cy="123825"/>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79" name="Line 377"/>
          <p:cNvSpPr>
            <a:spLocks noChangeShapeType="1"/>
          </p:cNvSpPr>
          <p:nvPr/>
        </p:nvSpPr>
        <p:spPr bwMode="auto">
          <a:xfrm>
            <a:off x="6518275" y="2789238"/>
            <a:ext cx="188913"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80" name="Line 378"/>
          <p:cNvSpPr>
            <a:spLocks noChangeShapeType="1"/>
          </p:cNvSpPr>
          <p:nvPr/>
        </p:nvSpPr>
        <p:spPr bwMode="auto">
          <a:xfrm>
            <a:off x="6607175" y="2789238"/>
            <a:ext cx="1588" cy="149225"/>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81" name="Line 379"/>
          <p:cNvSpPr>
            <a:spLocks noChangeShapeType="1"/>
          </p:cNvSpPr>
          <p:nvPr/>
        </p:nvSpPr>
        <p:spPr bwMode="auto">
          <a:xfrm>
            <a:off x="6440488" y="3068638"/>
            <a:ext cx="344487"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82" name="Line 380"/>
          <p:cNvSpPr>
            <a:spLocks noChangeShapeType="1"/>
          </p:cNvSpPr>
          <p:nvPr/>
        </p:nvSpPr>
        <p:spPr bwMode="auto">
          <a:xfrm flipH="1">
            <a:off x="6505575" y="3068638"/>
            <a:ext cx="58738" cy="10636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83" name="Line 381"/>
          <p:cNvSpPr>
            <a:spLocks noChangeShapeType="1"/>
          </p:cNvSpPr>
          <p:nvPr/>
        </p:nvSpPr>
        <p:spPr bwMode="auto">
          <a:xfrm flipH="1">
            <a:off x="6564313" y="3068638"/>
            <a:ext cx="60325" cy="10636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84" name="Line 382"/>
          <p:cNvSpPr>
            <a:spLocks noChangeShapeType="1"/>
          </p:cNvSpPr>
          <p:nvPr/>
        </p:nvSpPr>
        <p:spPr bwMode="auto">
          <a:xfrm flipH="1">
            <a:off x="6618288" y="3068638"/>
            <a:ext cx="58737" cy="10636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85" name="Line 383"/>
          <p:cNvSpPr>
            <a:spLocks noChangeShapeType="1"/>
          </p:cNvSpPr>
          <p:nvPr/>
        </p:nvSpPr>
        <p:spPr bwMode="auto">
          <a:xfrm flipH="1">
            <a:off x="6453188" y="3055938"/>
            <a:ext cx="58737" cy="10636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86" name="Line 384"/>
          <p:cNvSpPr>
            <a:spLocks noChangeShapeType="1"/>
          </p:cNvSpPr>
          <p:nvPr/>
        </p:nvSpPr>
        <p:spPr bwMode="auto">
          <a:xfrm flipH="1">
            <a:off x="6665913" y="3068638"/>
            <a:ext cx="58737" cy="10636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87" name="Line 385"/>
          <p:cNvSpPr>
            <a:spLocks noChangeShapeType="1"/>
          </p:cNvSpPr>
          <p:nvPr/>
        </p:nvSpPr>
        <p:spPr bwMode="auto">
          <a:xfrm flipH="1">
            <a:off x="6707188" y="3079750"/>
            <a:ext cx="58737" cy="106363"/>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88" name="Rectangle 386"/>
          <p:cNvSpPr>
            <a:spLocks noChangeArrowheads="1"/>
          </p:cNvSpPr>
          <p:nvPr/>
        </p:nvSpPr>
        <p:spPr bwMode="auto">
          <a:xfrm>
            <a:off x="6588125" y="2565400"/>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A</a:t>
            </a:r>
            <a:endParaRPr lang="cs-CZ" altLang="sk-SK"/>
          </a:p>
        </p:txBody>
      </p:sp>
      <p:sp>
        <p:nvSpPr>
          <p:cNvPr id="31989" name="Line 387"/>
          <p:cNvSpPr>
            <a:spLocks noChangeShapeType="1"/>
          </p:cNvSpPr>
          <p:nvPr/>
        </p:nvSpPr>
        <p:spPr bwMode="auto">
          <a:xfrm flipV="1">
            <a:off x="6518275" y="2576513"/>
            <a:ext cx="1588" cy="212725"/>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90" name="Line 388"/>
          <p:cNvSpPr>
            <a:spLocks noChangeShapeType="1"/>
          </p:cNvSpPr>
          <p:nvPr/>
        </p:nvSpPr>
        <p:spPr bwMode="auto">
          <a:xfrm>
            <a:off x="6518275" y="2576513"/>
            <a:ext cx="195263"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91" name="Line 389"/>
          <p:cNvSpPr>
            <a:spLocks noChangeShapeType="1"/>
          </p:cNvSpPr>
          <p:nvPr/>
        </p:nvSpPr>
        <p:spPr bwMode="auto">
          <a:xfrm>
            <a:off x="6713538" y="2576513"/>
            <a:ext cx="1587" cy="212725"/>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92" name="Line 390"/>
          <p:cNvSpPr>
            <a:spLocks noChangeShapeType="1"/>
          </p:cNvSpPr>
          <p:nvPr/>
        </p:nvSpPr>
        <p:spPr bwMode="auto">
          <a:xfrm flipH="1">
            <a:off x="6523038" y="2949575"/>
            <a:ext cx="84137" cy="106363"/>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93" name="Line 391"/>
          <p:cNvSpPr>
            <a:spLocks noChangeShapeType="1"/>
          </p:cNvSpPr>
          <p:nvPr/>
        </p:nvSpPr>
        <p:spPr bwMode="auto">
          <a:xfrm>
            <a:off x="6607175" y="2932113"/>
            <a:ext cx="76200" cy="123825"/>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31994" name="Freeform 392"/>
          <p:cNvSpPr>
            <a:spLocks/>
          </p:cNvSpPr>
          <p:nvPr/>
        </p:nvSpPr>
        <p:spPr bwMode="auto">
          <a:xfrm>
            <a:off x="6542088" y="2908300"/>
            <a:ext cx="117475" cy="119063"/>
          </a:xfrm>
          <a:custGeom>
            <a:avLst/>
            <a:gdLst>
              <a:gd name="T0" fmla="*/ 0 w 74"/>
              <a:gd name="T1" fmla="*/ 2147483647 h 75"/>
              <a:gd name="T2" fmla="*/ 2147483647 w 74"/>
              <a:gd name="T3" fmla="*/ 0 h 75"/>
              <a:gd name="T4" fmla="*/ 2147483647 w 74"/>
              <a:gd name="T5" fmla="*/ 2147483647 h 75"/>
              <a:gd name="T6" fmla="*/ 0 w 74"/>
              <a:gd name="T7" fmla="*/ 2147483647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75">
                <a:moveTo>
                  <a:pt x="0" y="75"/>
                </a:moveTo>
                <a:lnTo>
                  <a:pt x="36" y="0"/>
                </a:lnTo>
                <a:lnTo>
                  <a:pt x="74" y="74"/>
                </a:lnTo>
                <a:lnTo>
                  <a:pt x="0" y="75"/>
                </a:lnTo>
                <a:close/>
              </a:path>
            </a:pathLst>
          </a:custGeom>
          <a:solidFill>
            <a:srgbClr val="000000"/>
          </a:solidFill>
          <a:ln w="1588" cap="flat">
            <a:solidFill>
              <a:srgbClr val="000000"/>
            </a:solidFill>
            <a:prstDash val="solid"/>
            <a:bevel/>
            <a:headEnd/>
            <a:tailEnd/>
          </a:ln>
        </p:spPr>
        <p:txBody>
          <a:bodyPr/>
          <a:lstStyle/>
          <a:p>
            <a:endParaRPr lang="sk-SK"/>
          </a:p>
        </p:txBody>
      </p:sp>
      <p:grpSp>
        <p:nvGrpSpPr>
          <p:cNvPr id="31995" name="Group 393"/>
          <p:cNvGrpSpPr>
            <a:grpSpLocks/>
          </p:cNvGrpSpPr>
          <p:nvPr/>
        </p:nvGrpSpPr>
        <p:grpSpPr bwMode="auto">
          <a:xfrm>
            <a:off x="6705600" y="4489450"/>
            <a:ext cx="314325" cy="338138"/>
            <a:chOff x="4098" y="2806"/>
            <a:chExt cx="198" cy="213"/>
          </a:xfrm>
        </p:grpSpPr>
        <p:sp>
          <p:nvSpPr>
            <p:cNvPr id="32016" name="Oval 394"/>
            <p:cNvSpPr>
              <a:spLocks noChangeArrowheads="1"/>
            </p:cNvSpPr>
            <p:nvPr/>
          </p:nvSpPr>
          <p:spPr bwMode="auto">
            <a:xfrm>
              <a:off x="4098" y="2806"/>
              <a:ext cx="198" cy="213"/>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2017" name="Oval 395"/>
            <p:cNvSpPr>
              <a:spLocks noChangeArrowheads="1"/>
            </p:cNvSpPr>
            <p:nvPr/>
          </p:nvSpPr>
          <p:spPr bwMode="auto">
            <a:xfrm>
              <a:off x="4098" y="2806"/>
              <a:ext cx="198" cy="213"/>
            </a:xfrm>
            <a:prstGeom prst="ellipse">
              <a:avLst/>
            </a:pr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grpSp>
      <p:sp>
        <p:nvSpPr>
          <p:cNvPr id="31996" name="Rectangle 396"/>
          <p:cNvSpPr>
            <a:spLocks noChangeArrowheads="1"/>
          </p:cNvSpPr>
          <p:nvPr/>
        </p:nvSpPr>
        <p:spPr bwMode="auto">
          <a:xfrm>
            <a:off x="6802438" y="4508500"/>
            <a:ext cx="217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E</a:t>
            </a:r>
            <a:endParaRPr lang="cs-CZ" altLang="sk-SK"/>
          </a:p>
        </p:txBody>
      </p:sp>
      <p:sp>
        <p:nvSpPr>
          <p:cNvPr id="31997" name="Rectangle 397"/>
          <p:cNvSpPr>
            <a:spLocks noChangeArrowheads="1"/>
          </p:cNvSpPr>
          <p:nvPr/>
        </p:nvSpPr>
        <p:spPr bwMode="auto">
          <a:xfrm>
            <a:off x="6967538" y="453866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 </a:t>
            </a:r>
            <a:endParaRPr lang="cs-CZ" altLang="sk-SK"/>
          </a:p>
        </p:txBody>
      </p:sp>
      <p:grpSp>
        <p:nvGrpSpPr>
          <p:cNvPr id="31998" name="Group 398"/>
          <p:cNvGrpSpPr>
            <a:grpSpLocks/>
          </p:cNvGrpSpPr>
          <p:nvPr/>
        </p:nvGrpSpPr>
        <p:grpSpPr bwMode="auto">
          <a:xfrm>
            <a:off x="6732588" y="4937125"/>
            <a:ext cx="314325" cy="338138"/>
            <a:chOff x="4098" y="3088"/>
            <a:chExt cx="198" cy="213"/>
          </a:xfrm>
        </p:grpSpPr>
        <p:sp>
          <p:nvSpPr>
            <p:cNvPr id="32014" name="Oval 399"/>
            <p:cNvSpPr>
              <a:spLocks noChangeArrowheads="1"/>
            </p:cNvSpPr>
            <p:nvPr/>
          </p:nvSpPr>
          <p:spPr bwMode="auto">
            <a:xfrm>
              <a:off x="4098" y="3088"/>
              <a:ext cx="198" cy="213"/>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2015" name="Oval 400"/>
            <p:cNvSpPr>
              <a:spLocks noChangeArrowheads="1"/>
            </p:cNvSpPr>
            <p:nvPr/>
          </p:nvSpPr>
          <p:spPr bwMode="auto">
            <a:xfrm>
              <a:off x="4098" y="3088"/>
              <a:ext cx="198" cy="213"/>
            </a:xfrm>
            <a:prstGeom prst="ellipse">
              <a:avLst/>
            </a:pr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grpSp>
      <p:sp>
        <p:nvSpPr>
          <p:cNvPr id="31999" name="Rectangle 401"/>
          <p:cNvSpPr>
            <a:spLocks noChangeArrowheads="1"/>
          </p:cNvSpPr>
          <p:nvPr/>
        </p:nvSpPr>
        <p:spPr bwMode="auto">
          <a:xfrm>
            <a:off x="6804025" y="4983163"/>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M</a:t>
            </a:r>
            <a:endParaRPr lang="cs-CZ" altLang="sk-SK"/>
          </a:p>
        </p:txBody>
      </p:sp>
      <p:sp>
        <p:nvSpPr>
          <p:cNvPr id="32000" name="Rectangle 402"/>
          <p:cNvSpPr>
            <a:spLocks noChangeArrowheads="1"/>
          </p:cNvSpPr>
          <p:nvPr/>
        </p:nvSpPr>
        <p:spPr bwMode="auto">
          <a:xfrm>
            <a:off x="6996113" y="498316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 </a:t>
            </a:r>
            <a:endParaRPr lang="cs-CZ" altLang="sk-SK"/>
          </a:p>
        </p:txBody>
      </p:sp>
      <p:grpSp>
        <p:nvGrpSpPr>
          <p:cNvPr id="32001" name="Group 403"/>
          <p:cNvGrpSpPr>
            <a:grpSpLocks/>
          </p:cNvGrpSpPr>
          <p:nvPr/>
        </p:nvGrpSpPr>
        <p:grpSpPr bwMode="auto">
          <a:xfrm>
            <a:off x="6705600" y="5394325"/>
            <a:ext cx="314325" cy="336550"/>
            <a:chOff x="4098" y="3376"/>
            <a:chExt cx="198" cy="212"/>
          </a:xfrm>
        </p:grpSpPr>
        <p:sp>
          <p:nvSpPr>
            <p:cNvPr id="32012" name="Oval 404"/>
            <p:cNvSpPr>
              <a:spLocks noChangeArrowheads="1"/>
            </p:cNvSpPr>
            <p:nvPr/>
          </p:nvSpPr>
          <p:spPr bwMode="auto">
            <a:xfrm>
              <a:off x="4098" y="3376"/>
              <a:ext cx="198" cy="2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2013" name="Oval 405"/>
            <p:cNvSpPr>
              <a:spLocks noChangeArrowheads="1"/>
            </p:cNvSpPr>
            <p:nvPr/>
          </p:nvSpPr>
          <p:spPr bwMode="auto">
            <a:xfrm>
              <a:off x="4098" y="3376"/>
              <a:ext cx="198" cy="212"/>
            </a:xfrm>
            <a:prstGeom prst="ellipse">
              <a:avLst/>
            </a:pr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grpSp>
      <p:sp>
        <p:nvSpPr>
          <p:cNvPr id="32002" name="Rectangle 406"/>
          <p:cNvSpPr>
            <a:spLocks noChangeArrowheads="1"/>
          </p:cNvSpPr>
          <p:nvPr/>
        </p:nvSpPr>
        <p:spPr bwMode="auto">
          <a:xfrm>
            <a:off x="6804025" y="5432425"/>
            <a:ext cx="123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L</a:t>
            </a:r>
            <a:endParaRPr lang="cs-CZ" altLang="sk-SK"/>
          </a:p>
        </p:txBody>
      </p:sp>
      <p:sp>
        <p:nvSpPr>
          <p:cNvPr id="32003" name="Rectangle 407"/>
          <p:cNvSpPr>
            <a:spLocks noChangeArrowheads="1"/>
          </p:cNvSpPr>
          <p:nvPr/>
        </p:nvSpPr>
        <p:spPr bwMode="auto">
          <a:xfrm>
            <a:off x="6958013" y="543242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 </a:t>
            </a:r>
            <a:endParaRPr lang="cs-CZ" altLang="sk-SK"/>
          </a:p>
        </p:txBody>
      </p:sp>
      <p:grpSp>
        <p:nvGrpSpPr>
          <p:cNvPr id="32004" name="Group 408"/>
          <p:cNvGrpSpPr>
            <a:grpSpLocks/>
          </p:cNvGrpSpPr>
          <p:nvPr/>
        </p:nvGrpSpPr>
        <p:grpSpPr bwMode="auto">
          <a:xfrm>
            <a:off x="6780213" y="5873750"/>
            <a:ext cx="312737" cy="338138"/>
            <a:chOff x="4110" y="3678"/>
            <a:chExt cx="197" cy="213"/>
          </a:xfrm>
        </p:grpSpPr>
        <p:sp>
          <p:nvSpPr>
            <p:cNvPr id="32010" name="Oval 409"/>
            <p:cNvSpPr>
              <a:spLocks noChangeArrowheads="1"/>
            </p:cNvSpPr>
            <p:nvPr/>
          </p:nvSpPr>
          <p:spPr bwMode="auto">
            <a:xfrm>
              <a:off x="4110" y="3678"/>
              <a:ext cx="197" cy="213"/>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sp>
          <p:nvSpPr>
            <p:cNvPr id="32011" name="Oval 410"/>
            <p:cNvSpPr>
              <a:spLocks noChangeArrowheads="1"/>
            </p:cNvSpPr>
            <p:nvPr/>
          </p:nvSpPr>
          <p:spPr bwMode="auto">
            <a:xfrm>
              <a:off x="4110" y="3678"/>
              <a:ext cx="197" cy="213"/>
            </a:xfrm>
            <a:prstGeom prst="ellipse">
              <a:avLst/>
            </a:pr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grpSp>
      <p:sp>
        <p:nvSpPr>
          <p:cNvPr id="32005" name="Rectangle 411"/>
          <p:cNvSpPr>
            <a:spLocks noChangeArrowheads="1"/>
          </p:cNvSpPr>
          <p:nvPr/>
        </p:nvSpPr>
        <p:spPr bwMode="auto">
          <a:xfrm>
            <a:off x="6884988" y="5913438"/>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P</a:t>
            </a:r>
            <a:endParaRPr lang="cs-CZ" altLang="sk-SK"/>
          </a:p>
        </p:txBody>
      </p:sp>
      <p:sp>
        <p:nvSpPr>
          <p:cNvPr id="32006" name="Rectangle 412"/>
          <p:cNvSpPr>
            <a:spLocks noChangeArrowheads="1"/>
          </p:cNvSpPr>
          <p:nvPr/>
        </p:nvSpPr>
        <p:spPr bwMode="auto">
          <a:xfrm>
            <a:off x="6983413" y="5913438"/>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600">
                <a:solidFill>
                  <a:srgbClr val="000000"/>
                </a:solidFill>
              </a:rPr>
              <a:t> </a:t>
            </a:r>
            <a:endParaRPr lang="cs-CZ" altLang="sk-SK"/>
          </a:p>
        </p:txBody>
      </p:sp>
      <p:sp>
        <p:nvSpPr>
          <p:cNvPr id="32007" name="Rectangle 413"/>
          <p:cNvSpPr>
            <a:spLocks noChangeArrowheads="1"/>
          </p:cNvSpPr>
          <p:nvPr/>
        </p:nvSpPr>
        <p:spPr bwMode="auto">
          <a:xfrm>
            <a:off x="6732588" y="4076700"/>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sk-SK" sz="1700">
                <a:solidFill>
                  <a:srgbClr val="000000"/>
                </a:solidFill>
              </a:rPr>
              <a:t>40</a:t>
            </a:r>
            <a:endParaRPr lang="cs-CZ" altLang="sk-SK"/>
          </a:p>
        </p:txBody>
      </p:sp>
      <p:sp>
        <p:nvSpPr>
          <p:cNvPr id="32008" name="Rectangle 414"/>
          <p:cNvSpPr>
            <a:spLocks noChangeArrowheads="1"/>
          </p:cNvSpPr>
          <p:nvPr/>
        </p:nvSpPr>
        <p:spPr bwMode="auto">
          <a:xfrm>
            <a:off x="6659563" y="4005263"/>
            <a:ext cx="355600" cy="349250"/>
          </a:xfrm>
          <a:prstGeom prst="rect">
            <a:avLst/>
          </a:prstGeom>
          <a:noFill/>
          <a:ln w="142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sk-SK"/>
          </a:p>
        </p:txBody>
      </p:sp>
      <p:pic>
        <p:nvPicPr>
          <p:cNvPr id="32009" name="Obrázok 20"/>
          <p:cNvPicPr>
            <a:picLocks noChangeAspect="1" noChangeArrowheads="1"/>
          </p:cNvPicPr>
          <p:nvPr/>
        </p:nvPicPr>
        <p:blipFill>
          <a:blip r:embed="rId3" cstate="print">
            <a:extLst>
              <a:ext uri="{28A0092B-C50C-407E-A947-70E740481C1C}">
                <a14:useLocalDpi xmlns:a14="http://schemas.microsoft.com/office/drawing/2010/main" val="0"/>
              </a:ext>
            </a:extLst>
          </a:blip>
          <a:srcRect l="-4517" t="-12973" r="-4823" b="-13988"/>
          <a:stretch>
            <a:fillRect/>
          </a:stretch>
        </p:blipFill>
        <p:spPr bwMode="auto">
          <a:xfrm>
            <a:off x="6516688" y="3357563"/>
            <a:ext cx="792162"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2"/>
          <p:cNvSpPr>
            <a:spLocks noGrp="1" noChangeArrowheads="1"/>
          </p:cNvSpPr>
          <p:nvPr>
            <p:ph type="title"/>
          </p:nvPr>
        </p:nvSpPr>
        <p:spPr>
          <a:xfrm>
            <a:off x="1979613" y="457200"/>
            <a:ext cx="4679950" cy="739775"/>
          </a:xfrm>
        </p:spPr>
        <p:txBody>
          <a:bodyPr/>
          <a:lstStyle/>
          <a:p>
            <a:r>
              <a:rPr lang="cs-CZ" altLang="sk-SK" sz="3200" b="1" smtClean="0"/>
              <a:t>ZÁKLADNÉ POJMY</a:t>
            </a:r>
          </a:p>
        </p:txBody>
      </p:sp>
      <p:sp>
        <p:nvSpPr>
          <p:cNvPr id="5124" name="Rectangle 3"/>
          <p:cNvSpPr>
            <a:spLocks noGrp="1" noChangeArrowheads="1"/>
          </p:cNvSpPr>
          <p:nvPr>
            <p:ph type="body" idx="1"/>
          </p:nvPr>
        </p:nvSpPr>
        <p:spPr>
          <a:xfrm>
            <a:off x="539750" y="1341438"/>
            <a:ext cx="8229600" cy="2232025"/>
          </a:xfrm>
        </p:spPr>
        <p:txBody>
          <a:bodyPr/>
          <a:lstStyle/>
          <a:p>
            <a:pPr marL="0" indent="0" algn="just">
              <a:buFont typeface="Wingdings" pitchFamily="2" charset="2"/>
              <a:buNone/>
            </a:pPr>
            <a:r>
              <a:rPr lang="cs-CZ" altLang="sk-SK" sz="2400" b="1" smtClean="0"/>
              <a:t>Hriadeľ, ktorého všetky prierezy majú byť vyrobené s maximálnym rozmerom rovnajúcim sa menovitému rozmeru, môže byť hranolovitý v medziach tolerancie kruhovitosti a súčasne prehnutý v medziach tolerancie priamosti.</a:t>
            </a: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3716338"/>
            <a:ext cx="8775700"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715" name="Rectangle 3"/>
          <p:cNvSpPr>
            <a:spLocks noGrp="1" noChangeArrowheads="1"/>
          </p:cNvSpPr>
          <p:nvPr>
            <p:ph type="body" idx="1"/>
          </p:nvPr>
        </p:nvSpPr>
        <p:spPr>
          <a:xfrm>
            <a:off x="179388" y="1125538"/>
            <a:ext cx="8713787" cy="5473700"/>
          </a:xfrm>
        </p:spPr>
        <p:txBody>
          <a:bodyPr/>
          <a:lstStyle/>
          <a:p>
            <a:pPr marL="0" indent="0" algn="just">
              <a:lnSpc>
                <a:spcPct val="80000"/>
              </a:lnSpc>
              <a:buFont typeface="Wingdings" pitchFamily="2" charset="2"/>
              <a:buNone/>
              <a:defRPr/>
            </a:pPr>
            <a:r>
              <a:rPr lang="cs-CZ" sz="2400" b="1"/>
              <a:t>Geometrické tolerancie sa predpisujú iba vtedy, ak je to opodstatnené, napr. z hľadiska funkčnosti.</a:t>
            </a:r>
          </a:p>
          <a:p>
            <a:pPr marL="0" indent="0" algn="just">
              <a:lnSpc>
                <a:spcPct val="80000"/>
              </a:lnSpc>
              <a:buFont typeface="Wingdings" pitchFamily="2" charset="2"/>
              <a:buNone/>
              <a:defRPr/>
            </a:pPr>
            <a:r>
              <a:rPr lang="cs-CZ" sz="2400" b="1"/>
              <a:t>Na popis geometrického tvaru skutočných plôch a profilov sa v metrológii používa pojem </a:t>
            </a:r>
            <a:r>
              <a:rPr lang="cs-CZ" sz="2400" b="1">
                <a:effectLst>
                  <a:outerShdw blurRad="38100" dist="38100" dir="2700000" algn="tl">
                    <a:srgbClr val="FFFFFF"/>
                  </a:outerShdw>
                </a:effectLst>
              </a:rPr>
              <a:t>odchýlka</a:t>
            </a:r>
            <a:r>
              <a:rPr lang="cs-CZ" sz="2400" b="1"/>
              <a:t>, kým pojem </a:t>
            </a:r>
            <a:r>
              <a:rPr lang="cs-CZ" sz="2400" b="1">
                <a:effectLst>
                  <a:outerShdw blurRad="38100" dist="38100" dir="2700000" algn="tl">
                    <a:srgbClr val="FFFFFF"/>
                  </a:outerShdw>
                </a:effectLst>
              </a:rPr>
              <a:t>tolerancia</a:t>
            </a:r>
            <a:r>
              <a:rPr lang="cs-CZ" sz="2400" b="1"/>
              <a:t> je všeobecne najväčšia dovolená hodnota príslušnej odchýlky.</a:t>
            </a:r>
          </a:p>
          <a:p>
            <a:pPr marL="0" indent="0" algn="just">
              <a:lnSpc>
                <a:spcPct val="80000"/>
              </a:lnSpc>
              <a:buFont typeface="Wingdings" pitchFamily="2" charset="2"/>
              <a:buNone/>
              <a:defRPr/>
            </a:pPr>
            <a:r>
              <a:rPr lang="cs-CZ" sz="2400" b="1"/>
              <a:t>Tolerancie určujú charakteristický rozmer (šírku alebo priemer) rovinného alebo priestorového tolerančného poľa, v ktorom musia ležať všetky body skutočného</a:t>
            </a:r>
          </a:p>
          <a:p>
            <a:pPr marL="0" indent="0" algn="just">
              <a:lnSpc>
                <a:spcPct val="80000"/>
              </a:lnSpc>
              <a:buFont typeface="Wingdings" pitchFamily="2" charset="2"/>
              <a:buNone/>
              <a:defRPr/>
            </a:pPr>
            <a:r>
              <a:rPr lang="cs-CZ" sz="2400" b="1"/>
              <a:t>posudzovaného prvku. </a:t>
            </a:r>
          </a:p>
          <a:p>
            <a:pPr marL="0" indent="0" algn="just">
              <a:lnSpc>
                <a:spcPct val="80000"/>
              </a:lnSpc>
              <a:buFont typeface="Wingdings" pitchFamily="2" charset="2"/>
              <a:buNone/>
              <a:defRPr/>
            </a:pPr>
            <a:r>
              <a:rPr lang="cs-CZ" sz="2400" b="1">
                <a:effectLst>
                  <a:outerShdw blurRad="38100" dist="38100" dir="2700000" algn="tl">
                    <a:srgbClr val="FFFFFF"/>
                  </a:outerShdw>
                </a:effectLst>
              </a:rPr>
              <a:t>Tolerančné pole</a:t>
            </a:r>
            <a:r>
              <a:rPr lang="cs-CZ" sz="2400" b="1"/>
              <a:t> môže byť dané :</a:t>
            </a:r>
          </a:p>
          <a:p>
            <a:pPr marL="0" indent="0" algn="just">
              <a:lnSpc>
                <a:spcPct val="80000"/>
              </a:lnSpc>
              <a:buFont typeface="Wingdings" pitchFamily="2" charset="2"/>
              <a:buNone/>
              <a:defRPr/>
            </a:pPr>
            <a:r>
              <a:rPr lang="cs-CZ" sz="2400" b="1"/>
              <a:t>a) dvoma rovnobežnými priamkami v rovine,</a:t>
            </a:r>
          </a:p>
          <a:p>
            <a:pPr marL="0" indent="0" algn="just">
              <a:lnSpc>
                <a:spcPct val="80000"/>
              </a:lnSpc>
              <a:buFont typeface="Wingdings" pitchFamily="2" charset="2"/>
              <a:buNone/>
              <a:defRPr/>
            </a:pPr>
            <a:r>
              <a:rPr lang="cs-CZ" sz="2400" b="1"/>
              <a:t>b) dvoma dvojicami navzájom rovnobežných rovín,</a:t>
            </a:r>
          </a:p>
          <a:p>
            <a:pPr marL="0" indent="0" algn="just">
              <a:lnSpc>
                <a:spcPct val="80000"/>
              </a:lnSpc>
              <a:buFont typeface="Wingdings" pitchFamily="2" charset="2"/>
              <a:buNone/>
              <a:defRPr/>
            </a:pPr>
            <a:r>
              <a:rPr lang="cs-CZ" sz="2400" b="1"/>
              <a:t>c) dvojicou navzájom rovnobežných rovín,</a:t>
            </a:r>
          </a:p>
          <a:p>
            <a:pPr marL="0" indent="0" algn="just">
              <a:lnSpc>
                <a:spcPct val="80000"/>
              </a:lnSpc>
              <a:buFont typeface="Wingdings" pitchFamily="2" charset="2"/>
              <a:buNone/>
              <a:defRPr/>
            </a:pPr>
            <a:r>
              <a:rPr lang="cs-CZ" sz="2400" b="1"/>
              <a:t>d) valcom,</a:t>
            </a:r>
          </a:p>
          <a:p>
            <a:pPr marL="0" indent="0" algn="just">
              <a:lnSpc>
                <a:spcPct val="80000"/>
              </a:lnSpc>
              <a:buFont typeface="Wingdings" pitchFamily="2" charset="2"/>
              <a:buNone/>
              <a:defRPr/>
            </a:pPr>
            <a:r>
              <a:rPr lang="cs-CZ" sz="2400" b="1"/>
              <a:t>e) kružnicou.</a:t>
            </a:r>
          </a:p>
        </p:txBody>
      </p:sp>
      <p:sp>
        <p:nvSpPr>
          <p:cNvPr id="6148" name="Rectangle 5"/>
          <p:cNvSpPr>
            <a:spLocks noGrp="1" noChangeArrowheads="1"/>
          </p:cNvSpPr>
          <p:nvPr>
            <p:ph type="title"/>
          </p:nvPr>
        </p:nvSpPr>
        <p:spPr>
          <a:xfrm>
            <a:off x="1979613" y="620713"/>
            <a:ext cx="6130925" cy="358775"/>
          </a:xfrm>
          <a:noFill/>
        </p:spPr>
        <p:txBody>
          <a:bodyPr/>
          <a:lstStyle/>
          <a:p>
            <a:r>
              <a:rPr lang="cs-CZ" altLang="sk-SK" sz="3200" b="1" smtClean="0"/>
              <a:t>ZÁKLADNÉ POJMY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p:cNvSpPr>
            <a:spLocks noGrp="1" noChangeArrowheads="1"/>
          </p:cNvSpPr>
          <p:nvPr>
            <p:ph type="body" idx="1"/>
          </p:nvPr>
        </p:nvSpPr>
        <p:spPr>
          <a:xfrm>
            <a:off x="539750" y="476250"/>
            <a:ext cx="8424863" cy="1223963"/>
          </a:xfrm>
        </p:spPr>
        <p:txBody>
          <a:bodyPr/>
          <a:lstStyle/>
          <a:p>
            <a:pPr marL="0" indent="0">
              <a:buFont typeface="Wingdings" pitchFamily="2" charset="2"/>
              <a:buNone/>
            </a:pPr>
            <a:r>
              <a:rPr lang="cs-CZ" altLang="sk-SK" sz="2400" b="1" smtClean="0"/>
              <a:t>V týchto tolerančných poliach sa musia nachádzať skutočné tvary</a:t>
            </a:r>
            <a:r>
              <a:rPr lang="cs-CZ" altLang="sk-SK" sz="2000" b="1" smtClean="0"/>
              <a:t>,</a:t>
            </a:r>
            <a:r>
              <a:rPr lang="cs-CZ" altLang="sk-SK" sz="2400" b="1" smtClean="0"/>
              <a:t> osi, valcové plochy, roviny súmernosti, spoločné osi dier a pod.</a:t>
            </a:r>
          </a:p>
        </p:txBody>
      </p:sp>
      <p:sp>
        <p:nvSpPr>
          <p:cNvPr id="244743" name="Rectangle 7"/>
          <p:cNvSpPr>
            <a:spLocks noChangeArrowheads="1"/>
          </p:cNvSpPr>
          <p:nvPr/>
        </p:nvSpPr>
        <p:spPr bwMode="auto">
          <a:xfrm>
            <a:off x="395288" y="6237288"/>
            <a:ext cx="8424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cs-CZ" sz="2000">
                <a:effectLst>
                  <a:outerShdw blurRad="38100" dist="38100" dir="2700000" algn="tl">
                    <a:srgbClr val="FFFFFF"/>
                  </a:outerShdw>
                </a:effectLst>
                <a:latin typeface="Arial" pitchFamily="34" charset="0"/>
              </a:rPr>
              <a:t>Príklady tvarov tolerančných polí geometrických tolerancií</a:t>
            </a:r>
          </a:p>
        </p:txBody>
      </p:sp>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700213"/>
            <a:ext cx="7643813" cy="4171950"/>
          </a:xfrm>
          <a:prstGeom prst="rect">
            <a:avLst/>
          </a:prstGeom>
          <a:ln>
            <a:noFill/>
          </a:ln>
          <a:effectLst>
            <a:outerShdw dist="35921" dir="2700000" algn="ctr" rotWithShape="0">
              <a:schemeClr val="bg2">
                <a:alpha val="50000"/>
              </a:schemeClr>
            </a:outerShdw>
          </a:effectLs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Zástupný symbol obsahu 1"/>
          <p:cNvSpPr>
            <a:spLocks noGrp="1"/>
          </p:cNvSpPr>
          <p:nvPr>
            <p:ph idx="1"/>
          </p:nvPr>
        </p:nvSpPr>
        <p:spPr/>
        <p:txBody>
          <a:bodyPr/>
          <a:lstStyle/>
          <a:p>
            <a:endParaRPr lang="sk-SK" altLang="sk-SK" smtClean="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571500"/>
            <a:ext cx="83153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3">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219" name="Object 4"/>
          <p:cNvGraphicFramePr>
            <a:graphicFrameLocks noGrp="1" noChangeAspect="1"/>
          </p:cNvGraphicFramePr>
          <p:nvPr>
            <p:ph idx="1"/>
          </p:nvPr>
        </p:nvGraphicFramePr>
        <p:xfrm>
          <a:off x="323850" y="692150"/>
          <a:ext cx="8820150" cy="5483225"/>
        </p:xfrm>
        <a:graphic>
          <a:graphicData uri="http://schemas.openxmlformats.org/presentationml/2006/ole">
            <mc:AlternateContent xmlns:mc="http://schemas.openxmlformats.org/markup-compatibility/2006">
              <mc:Choice xmlns:v="urn:schemas-microsoft-com:vml" Requires="v">
                <p:oleObj spid="_x0000_s9224" name="CorelDRAW" r:id="rId4" imgW="6176010" imgH="3838194" progId="CorelDRAW.Graphic.13">
                  <p:embed/>
                </p:oleObj>
              </mc:Choice>
              <mc:Fallback>
                <p:oleObj name="CorelDRAW" r:id="rId4" imgW="6176010" imgH="3838194" progId="CorelDRAW.Graphic.1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92150"/>
                        <a:ext cx="8820150" cy="5483225"/>
                      </a:xfrm>
                      <a:prstGeom prst="rect">
                        <a:avLst/>
                      </a:prstGeom>
                      <a:solidFill>
                        <a:schemeClr val="bg1"/>
                      </a:solidFill>
                      <a:ln w="9525">
                        <a:solidFill>
                          <a:schemeClr val="bg1"/>
                        </a:solidFill>
                        <a:miter lim="800000"/>
                        <a:headEnd/>
                        <a:tailEnd/>
                      </a:ln>
                    </p:spPr>
                  </p:pic>
                </p:oleObj>
              </mc:Fallback>
            </mc:AlternateContent>
          </a:graphicData>
        </a:graphic>
      </p:graphicFrame>
      <p:sp>
        <p:nvSpPr>
          <p:cNvPr id="2" name="Obdĺžnik 1"/>
          <p:cNvSpPr/>
          <p:nvPr/>
        </p:nvSpPr>
        <p:spPr>
          <a:xfrm>
            <a:off x="4211638" y="5445125"/>
            <a:ext cx="1223962"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3" name="BlokTextu 2"/>
          <p:cNvSpPr txBox="1"/>
          <p:nvPr/>
        </p:nvSpPr>
        <p:spPr>
          <a:xfrm>
            <a:off x="3635375" y="5399088"/>
            <a:ext cx="2160588" cy="523875"/>
          </a:xfrm>
          <a:prstGeom prst="rect">
            <a:avLst/>
          </a:prstGeom>
          <a:noFill/>
        </p:spPr>
        <p:txBody>
          <a:bodyPr>
            <a:spAutoFit/>
          </a:bodyPr>
          <a:lstStyle/>
          <a:p>
            <a:pPr>
              <a:defRPr/>
            </a:pPr>
            <a:r>
              <a:rPr lang="sk-SK" sz="2800" b="1" dirty="0">
                <a:latin typeface="+mj-lt"/>
              </a:rPr>
              <a:t>Orientácia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72"/>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268"/>
          <p:cNvSpPr>
            <a:spLocks noGrp="1" noChangeArrowheads="1"/>
          </p:cNvSpPr>
          <p:nvPr>
            <p:ph type="title"/>
          </p:nvPr>
        </p:nvSpPr>
        <p:spPr/>
        <p:txBody>
          <a:bodyPr/>
          <a:lstStyle/>
          <a:p>
            <a:endParaRPr lang="sk-SK" altLang="sk-SK" smtClean="0"/>
          </a:p>
        </p:txBody>
      </p:sp>
      <p:graphicFrame>
        <p:nvGraphicFramePr>
          <p:cNvPr id="228623" name="Group 271"/>
          <p:cNvGraphicFramePr>
            <a:graphicFrameLocks noGrp="1"/>
          </p:cNvGraphicFramePr>
          <p:nvPr>
            <p:ph idx="1"/>
          </p:nvPr>
        </p:nvGraphicFramePr>
        <p:xfrm>
          <a:off x="179388" y="549275"/>
          <a:ext cx="8748712" cy="6240468"/>
        </p:xfrm>
        <a:graphic>
          <a:graphicData uri="http://schemas.openxmlformats.org/drawingml/2006/table">
            <a:tbl>
              <a:tblPr/>
              <a:tblGrid>
                <a:gridCol w="2916237">
                  <a:extLst>
                    <a:ext uri="{9D8B030D-6E8A-4147-A177-3AD203B41FA5}">
                      <a16:colId xmlns:a16="http://schemas.microsoft.com/office/drawing/2014/main" val="20000"/>
                    </a:ext>
                  </a:extLst>
                </a:gridCol>
                <a:gridCol w="2916238">
                  <a:extLst>
                    <a:ext uri="{9D8B030D-6E8A-4147-A177-3AD203B41FA5}">
                      <a16:colId xmlns:a16="http://schemas.microsoft.com/office/drawing/2014/main" val="20001"/>
                    </a:ext>
                  </a:extLst>
                </a:gridCol>
                <a:gridCol w="2916237">
                  <a:extLst>
                    <a:ext uri="{9D8B030D-6E8A-4147-A177-3AD203B41FA5}">
                      <a16:colId xmlns:a16="http://schemas.microsoft.com/office/drawing/2014/main" val="20002"/>
                    </a:ext>
                  </a:extLst>
                </a:gridCol>
              </a:tblGrid>
              <a:tr h="51821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Druh tolerancie</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Klasifikácia</a:t>
                      </a:r>
                      <a:endParaRPr kumimoji="0" lang="cs-CZ" sz="1400" b="1" i="0" u="none" strike="noStrike" cap="none" normalizeH="0" baseline="0" smtClean="0">
                        <a:ln>
                          <a:noFill/>
                        </a:ln>
                        <a:solidFill>
                          <a:schemeClr val="tx1"/>
                        </a:solidFill>
                        <a:effectLst/>
                        <a:latin typeface="Tahoma" pitchFamily="34" charset="0"/>
                      </a:endParaRPr>
                    </a:p>
                    <a:p>
                      <a:pPr marL="0" marR="0" lvl="0" indent="0" algn="ctr" defTabSz="914400" rtl="0" eaLnBrk="0" fontAlgn="base" latinLnBrk="0" hangingPunct="0">
                        <a:lnSpc>
                          <a:spcPct val="100000"/>
                        </a:lnSpc>
                        <a:spcBef>
                          <a:spcPct val="0"/>
                        </a:spcBef>
                        <a:spcAft>
                          <a:spcPct val="0"/>
                        </a:spcAft>
                        <a:buClrTx/>
                        <a:buSzPct val="75000"/>
                        <a:buFontTx/>
                        <a:buNone/>
                        <a:tabLst/>
                      </a:pPr>
                      <a:r>
                        <a:rPr kumimoji="0" lang="sk-SK" sz="1400" b="1" i="0" u="none" strike="noStrike" cap="none" normalizeH="0" baseline="0" smtClean="0">
                          <a:ln>
                            <a:noFill/>
                          </a:ln>
                          <a:solidFill>
                            <a:schemeClr val="tx1"/>
                          </a:solidFill>
                          <a:effectLst/>
                          <a:latin typeface="Tahoma" pitchFamily="34" charset="0"/>
                        </a:rPr>
                        <a:t>(založená na viazanosti)</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Klasifikácia</a:t>
                      </a:r>
                      <a:endParaRPr kumimoji="0" lang="cs-CZ" sz="1400" b="1" i="0" u="none" strike="noStrike" cap="none" normalizeH="0" baseline="0" smtClean="0">
                        <a:ln>
                          <a:noFill/>
                        </a:ln>
                        <a:solidFill>
                          <a:schemeClr val="tx1"/>
                        </a:solidFill>
                        <a:effectLst/>
                        <a:latin typeface="Tahoma" pitchFamily="34" charset="0"/>
                      </a:endParaRPr>
                    </a:p>
                    <a:p>
                      <a:pPr marL="0" marR="0" lvl="0" indent="0" algn="ctr" defTabSz="914400" rtl="0" eaLnBrk="0" fontAlgn="base" latinLnBrk="0" hangingPunct="0">
                        <a:lnSpc>
                          <a:spcPct val="100000"/>
                        </a:lnSpc>
                        <a:spcBef>
                          <a:spcPct val="0"/>
                        </a:spcBef>
                        <a:spcAft>
                          <a:spcPct val="0"/>
                        </a:spcAft>
                        <a:buClrTx/>
                        <a:buSzPct val="75000"/>
                        <a:buFontTx/>
                        <a:buNone/>
                        <a:tabLst/>
                      </a:pPr>
                      <a:r>
                        <a:rPr kumimoji="0" lang="sk-SK" sz="1400" b="1" i="0" u="none" strike="noStrike" cap="none" normalizeH="0" baseline="0" smtClean="0">
                          <a:ln>
                            <a:noFill/>
                          </a:ln>
                          <a:solidFill>
                            <a:schemeClr val="tx1"/>
                          </a:solidFill>
                          <a:effectLst/>
                          <a:latin typeface="Tahoma" pitchFamily="34" charset="0"/>
                        </a:rPr>
                        <a:t>(založená na útvare)</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8337">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Tolerancia dĺžkového rozmeru</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rowSpan="3">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tolerancie rozmeru</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rowSpan="7">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jednotlivé tolerancie </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36675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Tolerancia uhlového rozmeru</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02"/>
                  </a:ext>
                </a:extLst>
              </a:tr>
              <a:tr h="51821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Tolerancia polomeru/priemeru</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03"/>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Rovinnosť</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tolerancie tvaru</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extLst>
                  <a:ext uri="{0D108BD9-81ED-4DB2-BD59-A6C34878D82A}">
                    <a16:rowId xmlns:a16="http://schemas.microsoft.com/office/drawing/2014/main" val="10004"/>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Priamosť</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05"/>
                  </a:ext>
                </a:extLst>
              </a:tr>
              <a:tr h="31277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Kruhovitosť</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06"/>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Valcovitosť</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07"/>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Tvar profilu</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tolerancie profilu</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jednotlivé tolerancie alebo tolerancie vzťahované k útvaru</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8"/>
                  </a:ext>
                </a:extLst>
              </a:tr>
              <a:tr h="42041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Tvar plochy</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09"/>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Kolmosť</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rowSpan="3">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tolerancie smeru</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rowSpan="8">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tolerancie vzťahované k útvaru</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10"/>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Sklon</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11"/>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Rovnobežnosť</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12"/>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Kruhové hádzanie</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tolerancie hádzania</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extLst>
                  <a:ext uri="{0D108BD9-81ED-4DB2-BD59-A6C34878D82A}">
                    <a16:rowId xmlns:a16="http://schemas.microsoft.com/office/drawing/2014/main" val="10013"/>
                  </a:ext>
                </a:extLst>
              </a:tr>
              <a:tr h="31277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Celkové hádzanie</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14"/>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Umiestnenie</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rowSpan="3">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tolerancie polohy</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extLst>
                  <a:ext uri="{0D108BD9-81ED-4DB2-BD59-A6C34878D82A}">
                    <a16:rowId xmlns:a16="http://schemas.microsoft.com/office/drawing/2014/main" val="10015"/>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Súosovosť a sústrednosť</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16"/>
                  </a:ext>
                </a:extLst>
              </a:tr>
              <a:tr h="31118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k-SK" sz="1400" b="1" i="0" u="none" strike="noStrike" cap="none" normalizeH="0" baseline="0" smtClean="0">
                          <a:ln>
                            <a:noFill/>
                          </a:ln>
                          <a:solidFill>
                            <a:schemeClr val="tx1"/>
                          </a:solidFill>
                          <a:effectLst/>
                          <a:latin typeface="Tahoma" pitchFamily="34" charset="0"/>
                        </a:rPr>
                        <a:t>Súmernosť</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17"/>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2"/>
          <p:cNvSpPr>
            <a:spLocks noGrp="1" noChangeArrowheads="1"/>
          </p:cNvSpPr>
          <p:nvPr>
            <p:ph type="title"/>
          </p:nvPr>
        </p:nvSpPr>
        <p:spPr>
          <a:xfrm>
            <a:off x="179388" y="457200"/>
            <a:ext cx="4105275" cy="2827338"/>
          </a:xfrm>
        </p:spPr>
        <p:txBody>
          <a:bodyPr/>
          <a:lstStyle/>
          <a:p>
            <a:r>
              <a:rPr lang="sk-SK" altLang="sk-SK" b="1" smtClean="0"/>
              <a:t>Geometrické tolerancie </a:t>
            </a:r>
            <a:br>
              <a:rPr lang="sk-SK" altLang="sk-SK" b="1" smtClean="0"/>
            </a:br>
            <a:r>
              <a:rPr lang="sk-SK" altLang="sk-SK" b="1" smtClean="0"/>
              <a:t> </a:t>
            </a:r>
            <a:r>
              <a:rPr lang="sk-SK" altLang="sk-SK" sz="4000" b="1" smtClean="0"/>
              <a:t>piktogramy</a:t>
            </a:r>
            <a:endParaRPr lang="cs-CZ" altLang="sk-SK" sz="4000" b="1" smtClean="0"/>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l="3467" t="2425" r="4953" b="1050"/>
          <a:stretch>
            <a:fillRect/>
          </a:stretch>
        </p:blipFill>
        <p:spPr bwMode="auto">
          <a:xfrm>
            <a:off x="4451350" y="188913"/>
            <a:ext cx="4471988"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1760</TotalTime>
  <Words>1616</Words>
  <Application>Microsoft Office PowerPoint</Application>
  <PresentationFormat>Prezentácia na obrazovke (4:3)</PresentationFormat>
  <Paragraphs>211</Paragraphs>
  <Slides>29</Slides>
  <Notes>0</Notes>
  <HiddenSlides>0</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1</vt:i4>
      </vt:variant>
      <vt:variant>
        <vt:lpstr>Nadpisy snímok</vt:lpstr>
      </vt:variant>
      <vt:variant>
        <vt:i4>29</vt:i4>
      </vt:variant>
    </vt:vector>
  </HeadingPairs>
  <TitlesOfParts>
    <vt:vector size="37" baseType="lpstr">
      <vt:lpstr>Arial</vt:lpstr>
      <vt:lpstr>Bookman Old Style</vt:lpstr>
      <vt:lpstr>Symbol</vt:lpstr>
      <vt:lpstr>Tahoma</vt:lpstr>
      <vt:lpstr>Times New Roman</vt:lpstr>
      <vt:lpstr>Wingdings</vt:lpstr>
      <vt:lpstr>Predvolený návrh</vt:lpstr>
      <vt:lpstr>CorelDRAW</vt:lpstr>
      <vt:lpstr>Prednáška č.8 </vt:lpstr>
      <vt:lpstr>ZÁKLADNÉ POJMY</vt:lpstr>
      <vt:lpstr>ZÁKLADNÉ POJMY</vt:lpstr>
      <vt:lpstr>ZÁKLADNÉ POJMY</vt:lpstr>
      <vt:lpstr>Prezentácia programu PowerPoint</vt:lpstr>
      <vt:lpstr>Prezentácia programu PowerPoint</vt:lpstr>
      <vt:lpstr>Prezentácia programu PowerPoint</vt:lpstr>
      <vt:lpstr>Prezentácia programu PowerPoint</vt:lpstr>
      <vt:lpstr>Geometrické tolerancie   piktogramy</vt:lpstr>
      <vt:lpstr>Zapisovanie geometrických tolerancií na výkrese</vt:lpstr>
      <vt:lpstr>Geometrické tolerancie  – značka tolerancie</vt:lpstr>
      <vt:lpstr>Príklady prepojenia tolerančného rámčeka s tolerovaným útvarom</vt:lpstr>
      <vt:lpstr>  Označenie základní a) plocha (A) alebo vygenerovaná čiara plochy (B),  b) os (B) c) stanovená oblast (A)</vt:lpstr>
      <vt:lpstr>ZÁKLADNÉ PRAVIDLO TOLEROVANIA</vt:lpstr>
      <vt:lpstr>PREDPIS ZÁVISLOSTI ROZMEROV A GEOMETRICKÝCH TOLERANCIÍ</vt:lpstr>
      <vt:lpstr>Podmienka obalovej plochy E </vt:lpstr>
      <vt:lpstr>Prezentácia programu PowerPoint</vt:lpstr>
      <vt:lpstr>Prezentácia programu PowerPoint</vt:lpstr>
      <vt:lpstr>Podmienka maxima materiálu M</vt:lpstr>
      <vt:lpstr>Podmienka maxima materiálu M </vt:lpstr>
      <vt:lpstr>PREDPIS ZÁVISLOSTI ROZMEROV A GEOMETRICKÝCH TOLERANCIÍ</vt:lpstr>
      <vt:lpstr>Podmienka minima materiálu L </vt:lpstr>
      <vt:lpstr>Podmienka minima materiálu L</vt:lpstr>
      <vt:lpstr>PREDPIS ZÁVISLOSTI ROZMEROV A GEOMETRICKÝCH TOLERANCIÍ</vt:lpstr>
      <vt:lpstr>Prezentácia programu PowerPoint</vt:lpstr>
      <vt:lpstr>Posunutá tolerančná zóna (pole)</vt:lpstr>
      <vt:lpstr>Posunutá tolerančná zóna (pole)</vt:lpstr>
      <vt:lpstr>Prezentácia programu PowerPoint</vt:lpstr>
      <vt:lpstr>DOPLNKOVÉ ZNAČKY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Miroslav Dovica</dc:creator>
  <cp:lastModifiedBy>Miroslav Dovica</cp:lastModifiedBy>
  <cp:revision>221</cp:revision>
  <dcterms:created xsi:type="dcterms:W3CDTF">2012-09-11T07:07:15Z</dcterms:created>
  <dcterms:modified xsi:type="dcterms:W3CDTF">2020-09-07T06:19:37Z</dcterms:modified>
</cp:coreProperties>
</file>